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97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99" r:id="rId27"/>
    <p:sldId id="285" r:id="rId28"/>
    <p:sldId id="286" r:id="rId29"/>
    <p:sldId id="287" r:id="rId30"/>
    <p:sldId id="288" r:id="rId31"/>
    <p:sldId id="289" r:id="rId32"/>
    <p:sldId id="290" r:id="rId33"/>
    <p:sldId id="300" r:id="rId34"/>
    <p:sldId id="292" r:id="rId35"/>
    <p:sldId id="293" r:id="rId36"/>
    <p:sldId id="301" r:id="rId37"/>
    <p:sldId id="302" r:id="rId38"/>
    <p:sldId id="303" r:id="rId3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38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98474" y="971550"/>
            <a:ext cx="6072505" cy="4905375"/>
          </a:xfrm>
          <a:custGeom>
            <a:avLst/>
            <a:gdLst/>
            <a:ahLst/>
            <a:cxnLst/>
            <a:rect l="l" t="t" r="r" b="b"/>
            <a:pathLst>
              <a:path w="6072505" h="4905375">
                <a:moveTo>
                  <a:pt x="6072124" y="0"/>
                </a:moveTo>
                <a:lnTo>
                  <a:pt x="0" y="0"/>
                </a:lnTo>
                <a:lnTo>
                  <a:pt x="0" y="4905375"/>
                </a:lnTo>
                <a:lnTo>
                  <a:pt x="6072124" y="4905375"/>
                </a:lnTo>
                <a:lnTo>
                  <a:pt x="6072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98474" y="971550"/>
            <a:ext cx="6072505" cy="4905375"/>
          </a:xfrm>
          <a:custGeom>
            <a:avLst/>
            <a:gdLst/>
            <a:ahLst/>
            <a:cxnLst/>
            <a:rect l="l" t="t" r="r" b="b"/>
            <a:pathLst>
              <a:path w="6072505" h="4905375">
                <a:moveTo>
                  <a:pt x="0" y="4905375"/>
                </a:moveTo>
                <a:lnTo>
                  <a:pt x="6072124" y="4905375"/>
                </a:lnTo>
                <a:lnTo>
                  <a:pt x="6072124" y="0"/>
                </a:lnTo>
                <a:lnTo>
                  <a:pt x="0" y="0"/>
                </a:lnTo>
                <a:lnTo>
                  <a:pt x="0" y="4905375"/>
                </a:lnTo>
                <a:close/>
              </a:path>
            </a:pathLst>
          </a:custGeom>
          <a:ln w="9525">
            <a:solidFill>
              <a:srgbClr val="F68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928604" y="626699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415"/>
                </a:lnTo>
              </a:path>
            </a:pathLst>
          </a:custGeom>
          <a:ln w="6350">
            <a:solidFill>
              <a:srgbClr val="1E48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4965" y="6257456"/>
            <a:ext cx="553085" cy="220979"/>
          </a:xfrm>
          <a:custGeom>
            <a:avLst/>
            <a:gdLst/>
            <a:ahLst/>
            <a:cxnLst/>
            <a:rect l="l" t="t" r="r" b="b"/>
            <a:pathLst>
              <a:path w="553085" h="220979">
                <a:moveTo>
                  <a:pt x="433798" y="172422"/>
                </a:moveTo>
                <a:lnTo>
                  <a:pt x="397877" y="172422"/>
                </a:lnTo>
                <a:lnTo>
                  <a:pt x="398200" y="182801"/>
                </a:lnTo>
                <a:lnTo>
                  <a:pt x="419994" y="214682"/>
                </a:lnTo>
                <a:lnTo>
                  <a:pt x="452818" y="220845"/>
                </a:lnTo>
                <a:lnTo>
                  <a:pt x="465032" y="220364"/>
                </a:lnTo>
                <a:lnTo>
                  <a:pt x="466074" y="220364"/>
                </a:lnTo>
                <a:lnTo>
                  <a:pt x="480755" y="218979"/>
                </a:lnTo>
                <a:lnTo>
                  <a:pt x="494595" y="216905"/>
                </a:lnTo>
                <a:lnTo>
                  <a:pt x="508313" y="214074"/>
                </a:lnTo>
                <a:lnTo>
                  <a:pt x="512365" y="197740"/>
                </a:lnTo>
                <a:lnTo>
                  <a:pt x="461899" y="197740"/>
                </a:lnTo>
                <a:lnTo>
                  <a:pt x="450606" y="196274"/>
                </a:lnTo>
                <a:lnTo>
                  <a:pt x="441768" y="191720"/>
                </a:lnTo>
                <a:lnTo>
                  <a:pt x="435970" y="183842"/>
                </a:lnTo>
                <a:lnTo>
                  <a:pt x="433824" y="172558"/>
                </a:lnTo>
                <a:lnTo>
                  <a:pt x="433798" y="172422"/>
                </a:lnTo>
                <a:close/>
              </a:path>
              <a:path w="553085" h="220979">
                <a:moveTo>
                  <a:pt x="154066" y="0"/>
                </a:moveTo>
                <a:lnTo>
                  <a:pt x="31381" y="0"/>
                </a:lnTo>
                <a:lnTo>
                  <a:pt x="31263" y="114944"/>
                </a:lnTo>
                <a:lnTo>
                  <a:pt x="69" y="218284"/>
                </a:lnTo>
                <a:lnTo>
                  <a:pt x="0" y="218514"/>
                </a:lnTo>
                <a:lnTo>
                  <a:pt x="27551" y="218514"/>
                </a:lnTo>
                <a:lnTo>
                  <a:pt x="41362" y="172558"/>
                </a:lnTo>
                <a:lnTo>
                  <a:pt x="41403" y="172422"/>
                </a:lnTo>
                <a:lnTo>
                  <a:pt x="552757" y="172422"/>
                </a:lnTo>
                <a:lnTo>
                  <a:pt x="552757" y="168173"/>
                </a:lnTo>
                <a:lnTo>
                  <a:pt x="77241" y="168173"/>
                </a:lnTo>
                <a:lnTo>
                  <a:pt x="73049" y="159308"/>
                </a:lnTo>
                <a:lnTo>
                  <a:pt x="83170" y="149007"/>
                </a:lnTo>
                <a:lnTo>
                  <a:pt x="48541" y="149007"/>
                </a:lnTo>
                <a:lnTo>
                  <a:pt x="63184" y="100507"/>
                </a:lnTo>
                <a:lnTo>
                  <a:pt x="35730" y="100507"/>
                </a:lnTo>
                <a:lnTo>
                  <a:pt x="35730" y="4355"/>
                </a:lnTo>
                <a:lnTo>
                  <a:pt x="154066" y="4355"/>
                </a:lnTo>
                <a:lnTo>
                  <a:pt x="154066" y="0"/>
                </a:lnTo>
                <a:close/>
              </a:path>
              <a:path w="553085" h="220979">
                <a:moveTo>
                  <a:pt x="79328" y="172422"/>
                </a:moveTo>
                <a:lnTo>
                  <a:pt x="45304" y="172422"/>
                </a:lnTo>
                <a:lnTo>
                  <a:pt x="68069" y="218284"/>
                </a:lnTo>
                <a:lnTo>
                  <a:pt x="68183" y="218514"/>
                </a:lnTo>
                <a:lnTo>
                  <a:pt x="101622" y="218514"/>
                </a:lnTo>
                <a:lnTo>
                  <a:pt x="79394" y="172558"/>
                </a:lnTo>
                <a:lnTo>
                  <a:pt x="79328" y="172422"/>
                </a:lnTo>
                <a:close/>
              </a:path>
              <a:path w="553085" h="220979">
                <a:moveTo>
                  <a:pt x="166120" y="172422"/>
                </a:moveTo>
                <a:lnTo>
                  <a:pt x="129614" y="172422"/>
                </a:lnTo>
                <a:lnTo>
                  <a:pt x="115696" y="218284"/>
                </a:lnTo>
                <a:lnTo>
                  <a:pt x="115626" y="218514"/>
                </a:lnTo>
                <a:lnTo>
                  <a:pt x="145731" y="218514"/>
                </a:lnTo>
                <a:lnTo>
                  <a:pt x="159526" y="172558"/>
                </a:lnTo>
                <a:lnTo>
                  <a:pt x="166120" y="172558"/>
                </a:lnTo>
                <a:lnTo>
                  <a:pt x="166120" y="172422"/>
                </a:lnTo>
                <a:close/>
              </a:path>
              <a:path w="553085" h="220979">
                <a:moveTo>
                  <a:pt x="263048" y="172422"/>
                </a:moveTo>
                <a:lnTo>
                  <a:pt x="233120" y="172422"/>
                </a:lnTo>
                <a:lnTo>
                  <a:pt x="219840" y="218284"/>
                </a:lnTo>
                <a:lnTo>
                  <a:pt x="250175" y="218284"/>
                </a:lnTo>
                <a:lnTo>
                  <a:pt x="263010" y="172558"/>
                </a:lnTo>
                <a:lnTo>
                  <a:pt x="263048" y="172422"/>
                </a:lnTo>
                <a:close/>
              </a:path>
              <a:path w="553085" h="220979">
                <a:moveTo>
                  <a:pt x="331756" y="172422"/>
                </a:moveTo>
                <a:lnTo>
                  <a:pt x="276685" y="172422"/>
                </a:lnTo>
                <a:lnTo>
                  <a:pt x="276770" y="182801"/>
                </a:lnTo>
                <a:lnTo>
                  <a:pt x="276876" y="195800"/>
                </a:lnTo>
                <a:lnTo>
                  <a:pt x="276978" y="208254"/>
                </a:lnTo>
                <a:lnTo>
                  <a:pt x="277060" y="218284"/>
                </a:lnTo>
                <a:lnTo>
                  <a:pt x="302512" y="218284"/>
                </a:lnTo>
                <a:lnTo>
                  <a:pt x="331670" y="172558"/>
                </a:lnTo>
                <a:lnTo>
                  <a:pt x="331756" y="172422"/>
                </a:lnTo>
                <a:close/>
              </a:path>
              <a:path w="553085" h="220979">
                <a:moveTo>
                  <a:pt x="380595" y="172422"/>
                </a:moveTo>
                <a:lnTo>
                  <a:pt x="350878" y="172422"/>
                </a:lnTo>
                <a:lnTo>
                  <a:pt x="341016" y="218284"/>
                </a:lnTo>
                <a:lnTo>
                  <a:pt x="370846" y="218284"/>
                </a:lnTo>
                <a:lnTo>
                  <a:pt x="380566" y="172558"/>
                </a:lnTo>
                <a:lnTo>
                  <a:pt x="380595" y="172422"/>
                </a:lnTo>
                <a:close/>
              </a:path>
              <a:path w="553085" h="220979">
                <a:moveTo>
                  <a:pt x="518646" y="172422"/>
                </a:moveTo>
                <a:lnTo>
                  <a:pt x="486891" y="172422"/>
                </a:lnTo>
                <a:lnTo>
                  <a:pt x="481070" y="195800"/>
                </a:lnTo>
                <a:lnTo>
                  <a:pt x="474756" y="197013"/>
                </a:lnTo>
                <a:lnTo>
                  <a:pt x="467576" y="197740"/>
                </a:lnTo>
                <a:lnTo>
                  <a:pt x="512365" y="197740"/>
                </a:lnTo>
                <a:lnTo>
                  <a:pt x="518613" y="172558"/>
                </a:lnTo>
                <a:lnTo>
                  <a:pt x="518646" y="172422"/>
                </a:lnTo>
                <a:close/>
              </a:path>
              <a:path w="553085" h="220979">
                <a:moveTo>
                  <a:pt x="154066" y="4355"/>
                </a:moveTo>
                <a:lnTo>
                  <a:pt x="149639" y="4355"/>
                </a:lnTo>
                <a:lnTo>
                  <a:pt x="149757" y="106425"/>
                </a:lnTo>
                <a:lnTo>
                  <a:pt x="147266" y="114553"/>
                </a:lnTo>
                <a:lnTo>
                  <a:pt x="131662" y="166234"/>
                </a:lnTo>
                <a:lnTo>
                  <a:pt x="131019" y="168173"/>
                </a:lnTo>
                <a:lnTo>
                  <a:pt x="204052" y="168173"/>
                </a:lnTo>
                <a:lnTo>
                  <a:pt x="214588" y="162898"/>
                </a:lnTo>
                <a:lnTo>
                  <a:pt x="222705" y="155736"/>
                </a:lnTo>
                <a:lnTo>
                  <a:pt x="224976" y="152150"/>
                </a:lnTo>
                <a:lnTo>
                  <a:pt x="166348" y="152150"/>
                </a:lnTo>
                <a:lnTo>
                  <a:pt x="169717" y="139754"/>
                </a:lnTo>
                <a:lnTo>
                  <a:pt x="171328" y="133585"/>
                </a:lnTo>
                <a:lnTo>
                  <a:pt x="175217" y="119150"/>
                </a:lnTo>
                <a:lnTo>
                  <a:pt x="232578" y="119150"/>
                </a:lnTo>
                <a:lnTo>
                  <a:pt x="231082" y="113718"/>
                </a:lnTo>
                <a:lnTo>
                  <a:pt x="227961" y="108674"/>
                </a:lnTo>
                <a:lnTo>
                  <a:pt x="220901" y="103505"/>
                </a:lnTo>
                <a:lnTo>
                  <a:pt x="211834" y="101060"/>
                </a:lnTo>
                <a:lnTo>
                  <a:pt x="204081" y="100507"/>
                </a:lnTo>
                <a:lnTo>
                  <a:pt x="154066" y="100507"/>
                </a:lnTo>
                <a:lnTo>
                  <a:pt x="154066" y="4355"/>
                </a:lnTo>
                <a:close/>
              </a:path>
              <a:path w="553085" h="220979">
                <a:moveTo>
                  <a:pt x="419766" y="0"/>
                </a:moveTo>
                <a:lnTo>
                  <a:pt x="297093" y="0"/>
                </a:lnTo>
                <a:lnTo>
                  <a:pt x="297093" y="100351"/>
                </a:lnTo>
                <a:lnTo>
                  <a:pt x="253983" y="100351"/>
                </a:lnTo>
                <a:lnTo>
                  <a:pt x="234454" y="168173"/>
                </a:lnTo>
                <a:lnTo>
                  <a:pt x="264252" y="168173"/>
                </a:lnTo>
                <a:lnTo>
                  <a:pt x="276262" y="125727"/>
                </a:lnTo>
                <a:lnTo>
                  <a:pt x="301438" y="125727"/>
                </a:lnTo>
                <a:lnTo>
                  <a:pt x="301438" y="4355"/>
                </a:lnTo>
                <a:lnTo>
                  <a:pt x="419766" y="4355"/>
                </a:lnTo>
                <a:lnTo>
                  <a:pt x="419766" y="0"/>
                </a:lnTo>
                <a:close/>
              </a:path>
              <a:path w="553085" h="220979">
                <a:moveTo>
                  <a:pt x="301438" y="125727"/>
                </a:moveTo>
                <a:lnTo>
                  <a:pt x="276262" y="125727"/>
                </a:lnTo>
                <a:lnTo>
                  <a:pt x="276357" y="135194"/>
                </a:lnTo>
                <a:lnTo>
                  <a:pt x="276471" y="146621"/>
                </a:lnTo>
                <a:lnTo>
                  <a:pt x="276562" y="155736"/>
                </a:lnTo>
                <a:lnTo>
                  <a:pt x="276686" y="168173"/>
                </a:lnTo>
                <a:lnTo>
                  <a:pt x="301438" y="168173"/>
                </a:lnTo>
                <a:lnTo>
                  <a:pt x="301438" y="125727"/>
                </a:lnTo>
                <a:close/>
              </a:path>
              <a:path w="553085" h="220979">
                <a:moveTo>
                  <a:pt x="395925" y="100507"/>
                </a:moveTo>
                <a:lnTo>
                  <a:pt x="347721" y="100507"/>
                </a:lnTo>
                <a:lnTo>
                  <a:pt x="304583" y="168173"/>
                </a:lnTo>
                <a:lnTo>
                  <a:pt x="334518" y="168173"/>
                </a:lnTo>
                <a:lnTo>
                  <a:pt x="360512" y="127492"/>
                </a:lnTo>
                <a:lnTo>
                  <a:pt x="390215" y="127492"/>
                </a:lnTo>
                <a:lnTo>
                  <a:pt x="395719" y="101478"/>
                </a:lnTo>
                <a:lnTo>
                  <a:pt x="395807" y="101060"/>
                </a:lnTo>
                <a:lnTo>
                  <a:pt x="395925" y="100507"/>
                </a:lnTo>
                <a:close/>
              </a:path>
              <a:path w="553085" h="220979">
                <a:moveTo>
                  <a:pt x="390215" y="127492"/>
                </a:moveTo>
                <a:lnTo>
                  <a:pt x="360512" y="127492"/>
                </a:lnTo>
                <a:lnTo>
                  <a:pt x="351712" y="168173"/>
                </a:lnTo>
                <a:lnTo>
                  <a:pt x="381607" y="168173"/>
                </a:lnTo>
                <a:lnTo>
                  <a:pt x="390098" y="128043"/>
                </a:lnTo>
                <a:lnTo>
                  <a:pt x="390215" y="127492"/>
                </a:lnTo>
                <a:close/>
              </a:path>
              <a:path w="553085" h="220979">
                <a:moveTo>
                  <a:pt x="419766" y="4355"/>
                </a:moveTo>
                <a:lnTo>
                  <a:pt x="415421" y="4355"/>
                </a:lnTo>
                <a:lnTo>
                  <a:pt x="415372" y="125727"/>
                </a:lnTo>
                <a:lnTo>
                  <a:pt x="410499" y="133138"/>
                </a:lnTo>
                <a:lnTo>
                  <a:pt x="398804" y="164236"/>
                </a:lnTo>
                <a:lnTo>
                  <a:pt x="398707" y="164770"/>
                </a:lnTo>
                <a:lnTo>
                  <a:pt x="398360" y="168173"/>
                </a:lnTo>
                <a:lnTo>
                  <a:pt x="434331" y="168173"/>
                </a:lnTo>
                <a:lnTo>
                  <a:pt x="434331" y="164236"/>
                </a:lnTo>
                <a:lnTo>
                  <a:pt x="434771" y="162121"/>
                </a:lnTo>
                <a:lnTo>
                  <a:pt x="461764" y="120489"/>
                </a:lnTo>
                <a:lnTo>
                  <a:pt x="463858" y="120005"/>
                </a:lnTo>
                <a:lnTo>
                  <a:pt x="419766" y="120005"/>
                </a:lnTo>
                <a:lnTo>
                  <a:pt x="419766" y="4355"/>
                </a:lnTo>
                <a:close/>
              </a:path>
              <a:path w="553085" h="220979">
                <a:moveTo>
                  <a:pt x="524391" y="149240"/>
                </a:moveTo>
                <a:lnTo>
                  <a:pt x="466863" y="149240"/>
                </a:lnTo>
                <a:lnTo>
                  <a:pt x="462112" y="168173"/>
                </a:lnTo>
                <a:lnTo>
                  <a:pt x="519625" y="168173"/>
                </a:lnTo>
                <a:lnTo>
                  <a:pt x="524309" y="149568"/>
                </a:lnTo>
                <a:lnTo>
                  <a:pt x="524391" y="149240"/>
                </a:lnTo>
                <a:close/>
              </a:path>
              <a:path w="553085" h="220979">
                <a:moveTo>
                  <a:pt x="552757" y="4355"/>
                </a:moveTo>
                <a:lnTo>
                  <a:pt x="548363" y="4355"/>
                </a:lnTo>
                <a:lnTo>
                  <a:pt x="548363" y="168173"/>
                </a:lnTo>
                <a:lnTo>
                  <a:pt x="552757" y="168173"/>
                </a:lnTo>
                <a:lnTo>
                  <a:pt x="552757" y="4355"/>
                </a:lnTo>
                <a:close/>
              </a:path>
              <a:path w="553085" h="220979">
                <a:moveTo>
                  <a:pt x="232578" y="119150"/>
                </a:moveTo>
                <a:lnTo>
                  <a:pt x="195560" y="119150"/>
                </a:lnTo>
                <a:lnTo>
                  <a:pt x="202032" y="119738"/>
                </a:lnTo>
                <a:lnTo>
                  <a:pt x="201580" y="119738"/>
                </a:lnTo>
                <a:lnTo>
                  <a:pt x="203762" y="122778"/>
                </a:lnTo>
                <a:lnTo>
                  <a:pt x="205470" y="125107"/>
                </a:lnTo>
                <a:lnTo>
                  <a:pt x="205366" y="126942"/>
                </a:lnTo>
                <a:lnTo>
                  <a:pt x="181008" y="152150"/>
                </a:lnTo>
                <a:lnTo>
                  <a:pt x="224976" y="152150"/>
                </a:lnTo>
                <a:lnTo>
                  <a:pt x="228477" y="146621"/>
                </a:lnTo>
                <a:lnTo>
                  <a:pt x="231867" y="135544"/>
                </a:lnTo>
                <a:lnTo>
                  <a:pt x="232841" y="128043"/>
                </a:lnTo>
                <a:lnTo>
                  <a:pt x="232740" y="119738"/>
                </a:lnTo>
                <a:lnTo>
                  <a:pt x="232578" y="119150"/>
                </a:lnTo>
                <a:close/>
              </a:path>
              <a:path w="553085" h="220979">
                <a:moveTo>
                  <a:pt x="130823" y="100507"/>
                </a:moveTo>
                <a:lnTo>
                  <a:pt x="93776" y="100507"/>
                </a:lnTo>
                <a:lnTo>
                  <a:pt x="48541" y="149007"/>
                </a:lnTo>
                <a:lnTo>
                  <a:pt x="83170" y="149007"/>
                </a:lnTo>
                <a:lnTo>
                  <a:pt x="130823" y="100507"/>
                </a:lnTo>
                <a:close/>
              </a:path>
              <a:path w="553085" h="220979">
                <a:moveTo>
                  <a:pt x="529552" y="116996"/>
                </a:moveTo>
                <a:lnTo>
                  <a:pt x="486619" y="116996"/>
                </a:lnTo>
                <a:lnTo>
                  <a:pt x="495749" y="120489"/>
                </a:lnTo>
                <a:lnTo>
                  <a:pt x="494512" y="133138"/>
                </a:lnTo>
                <a:lnTo>
                  <a:pt x="528753" y="133138"/>
                </a:lnTo>
                <a:lnTo>
                  <a:pt x="529777" y="128043"/>
                </a:lnTo>
                <a:lnTo>
                  <a:pt x="530173" y="122778"/>
                </a:lnTo>
                <a:lnTo>
                  <a:pt x="530246" y="121815"/>
                </a:lnTo>
                <a:lnTo>
                  <a:pt x="529552" y="116996"/>
                </a:lnTo>
                <a:close/>
              </a:path>
              <a:path w="553085" h="220979">
                <a:moveTo>
                  <a:pt x="552757" y="0"/>
                </a:moveTo>
                <a:lnTo>
                  <a:pt x="430002" y="0"/>
                </a:lnTo>
                <a:lnTo>
                  <a:pt x="430002" y="110207"/>
                </a:lnTo>
                <a:lnTo>
                  <a:pt x="426292" y="113146"/>
                </a:lnTo>
                <a:lnTo>
                  <a:pt x="422874" y="116426"/>
                </a:lnTo>
                <a:lnTo>
                  <a:pt x="419766" y="120005"/>
                </a:lnTo>
                <a:lnTo>
                  <a:pt x="463858" y="120005"/>
                </a:lnTo>
                <a:lnTo>
                  <a:pt x="477425" y="116996"/>
                </a:lnTo>
                <a:lnTo>
                  <a:pt x="529552" y="116996"/>
                </a:lnTo>
                <a:lnTo>
                  <a:pt x="529256" y="114944"/>
                </a:lnTo>
                <a:lnTo>
                  <a:pt x="525905" y="107917"/>
                </a:lnTo>
                <a:lnTo>
                  <a:pt x="525062" y="107122"/>
                </a:lnTo>
                <a:lnTo>
                  <a:pt x="434331" y="107122"/>
                </a:lnTo>
                <a:lnTo>
                  <a:pt x="434331" y="4355"/>
                </a:lnTo>
                <a:lnTo>
                  <a:pt x="552757" y="4355"/>
                </a:lnTo>
                <a:lnTo>
                  <a:pt x="552757" y="0"/>
                </a:lnTo>
                <a:close/>
              </a:path>
              <a:path w="553085" h="220979">
                <a:moveTo>
                  <a:pt x="484829" y="93834"/>
                </a:moveTo>
                <a:lnTo>
                  <a:pt x="473634" y="94344"/>
                </a:lnTo>
                <a:lnTo>
                  <a:pt x="460923" y="96303"/>
                </a:lnTo>
                <a:lnTo>
                  <a:pt x="447535" y="100351"/>
                </a:lnTo>
                <a:lnTo>
                  <a:pt x="434331" y="107122"/>
                </a:lnTo>
                <a:lnTo>
                  <a:pt x="525062" y="107122"/>
                </a:lnTo>
                <a:lnTo>
                  <a:pt x="519079" y="101478"/>
                </a:lnTo>
                <a:lnTo>
                  <a:pt x="509773" y="97107"/>
                </a:lnTo>
                <a:lnTo>
                  <a:pt x="498264" y="94621"/>
                </a:lnTo>
                <a:lnTo>
                  <a:pt x="484829" y="93834"/>
                </a:lnTo>
                <a:close/>
              </a:path>
              <a:path w="553085" h="220979">
                <a:moveTo>
                  <a:pt x="286922" y="0"/>
                </a:moveTo>
                <a:lnTo>
                  <a:pt x="164200" y="0"/>
                </a:lnTo>
                <a:lnTo>
                  <a:pt x="164200" y="100507"/>
                </a:lnTo>
                <a:lnTo>
                  <a:pt x="204081" y="100507"/>
                </a:lnTo>
                <a:lnTo>
                  <a:pt x="201904" y="100351"/>
                </a:lnTo>
                <a:lnTo>
                  <a:pt x="168577" y="100351"/>
                </a:lnTo>
                <a:lnTo>
                  <a:pt x="168577" y="4355"/>
                </a:lnTo>
                <a:lnTo>
                  <a:pt x="286922" y="4355"/>
                </a:lnTo>
                <a:lnTo>
                  <a:pt x="286922" y="0"/>
                </a:lnTo>
                <a:close/>
              </a:path>
              <a:path w="553085" h="220979">
                <a:moveTo>
                  <a:pt x="286922" y="4355"/>
                </a:moveTo>
                <a:lnTo>
                  <a:pt x="282463" y="4355"/>
                </a:lnTo>
                <a:lnTo>
                  <a:pt x="282495" y="100351"/>
                </a:lnTo>
                <a:lnTo>
                  <a:pt x="286922" y="100351"/>
                </a:lnTo>
                <a:lnTo>
                  <a:pt x="286922" y="435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8224" y="319786"/>
            <a:ext cx="704850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64361" y="2581097"/>
            <a:ext cx="5200650" cy="2831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73123" y="6261206"/>
            <a:ext cx="6765290" cy="202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2025</a:t>
            </a:r>
            <a:r>
              <a:rPr spc="-5" dirty="0"/>
              <a:t> </a:t>
            </a:r>
            <a:r>
              <a:rPr dirty="0"/>
              <a:t>KPMG</a:t>
            </a:r>
            <a:r>
              <a:rPr spc="-5" dirty="0"/>
              <a:t> </a:t>
            </a:r>
            <a:r>
              <a:rPr dirty="0"/>
              <a:t>Asesores</a:t>
            </a:r>
            <a:r>
              <a:rPr spc="-5" dirty="0"/>
              <a:t> </a:t>
            </a:r>
            <a:r>
              <a:rPr dirty="0"/>
              <a:t>S.L.U.,</a:t>
            </a:r>
            <a:r>
              <a:rPr spc="-15" dirty="0"/>
              <a:t> </a:t>
            </a:r>
            <a:r>
              <a:rPr dirty="0"/>
              <a:t>sociedad</a:t>
            </a:r>
            <a:r>
              <a:rPr spc="-5" dirty="0"/>
              <a:t> </a:t>
            </a:r>
            <a:r>
              <a:rPr spc="-10" dirty="0"/>
              <a:t>española</a:t>
            </a:r>
            <a:r>
              <a:rPr spc="-15" dirty="0"/>
              <a:t> </a:t>
            </a:r>
            <a:r>
              <a:rPr dirty="0"/>
              <a:t>de</a:t>
            </a:r>
            <a:r>
              <a:rPr spc="-10" dirty="0"/>
              <a:t> responsabilidad</a:t>
            </a:r>
            <a:r>
              <a:rPr spc="-1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y</a:t>
            </a:r>
            <a:r>
              <a:rPr spc="-5" dirty="0"/>
              <a:t> </a:t>
            </a:r>
            <a:r>
              <a:rPr dirty="0"/>
              <a:t>firma</a:t>
            </a:r>
            <a:r>
              <a:rPr spc="-5" dirty="0"/>
              <a:t> </a:t>
            </a:r>
            <a:r>
              <a:rPr spc="-10" dirty="0"/>
              <a:t>miembro</a:t>
            </a:r>
            <a:r>
              <a:rPr spc="20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spc="-10" dirty="0"/>
              <a:t>organización</a:t>
            </a:r>
            <a:r>
              <a:rPr spc="-15" dirty="0"/>
              <a:t> </a:t>
            </a:r>
            <a:r>
              <a:rPr dirty="0"/>
              <a:t>global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KPMG</a:t>
            </a:r>
            <a:r>
              <a:rPr spc="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dirty="0"/>
              <a:t>firmas</a:t>
            </a:r>
            <a:r>
              <a:rPr spc="-5" dirty="0"/>
              <a:t> </a:t>
            </a:r>
            <a:r>
              <a:rPr dirty="0"/>
              <a:t>miembro</a:t>
            </a:r>
            <a:r>
              <a:rPr spc="30" dirty="0"/>
              <a:t> </a:t>
            </a:r>
            <a:r>
              <a:rPr spc="-10" dirty="0"/>
              <a:t>independientes</a:t>
            </a:r>
            <a:r>
              <a:rPr spc="-20" dirty="0"/>
              <a:t> </a:t>
            </a:r>
            <a:r>
              <a:rPr dirty="0"/>
              <a:t>afiliadas</a:t>
            </a:r>
            <a:r>
              <a:rPr spc="-3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KPMG </a:t>
            </a:r>
            <a:r>
              <a:rPr spc="-10" dirty="0"/>
              <a:t>International</a:t>
            </a:r>
            <a:r>
              <a:rPr spc="500" dirty="0"/>
              <a:t> </a:t>
            </a:r>
            <a:r>
              <a:rPr dirty="0"/>
              <a:t>Limited,</a:t>
            </a:r>
            <a:r>
              <a:rPr spc="-20" dirty="0"/>
              <a:t> </a:t>
            </a:r>
            <a:r>
              <a:rPr spc="-10" dirty="0"/>
              <a:t>sociedad</a:t>
            </a:r>
            <a:r>
              <a:rPr spc="-25" dirty="0"/>
              <a:t> </a:t>
            </a:r>
            <a:r>
              <a:rPr dirty="0"/>
              <a:t>inglesa</a:t>
            </a:r>
            <a:r>
              <a:rPr spc="-25" dirty="0"/>
              <a:t> </a:t>
            </a:r>
            <a:r>
              <a:rPr dirty="0"/>
              <a:t>limitada</a:t>
            </a:r>
            <a:r>
              <a:rPr spc="-15" dirty="0"/>
              <a:t> </a:t>
            </a:r>
            <a:r>
              <a:rPr dirty="0"/>
              <a:t>por</a:t>
            </a:r>
            <a:r>
              <a:rPr spc="-25" dirty="0"/>
              <a:t> </a:t>
            </a:r>
            <a:r>
              <a:rPr dirty="0"/>
              <a:t>garantía.</a:t>
            </a:r>
            <a:r>
              <a:rPr spc="-30" dirty="0"/>
              <a:t> </a:t>
            </a:r>
            <a:r>
              <a:rPr dirty="0"/>
              <a:t>Todos</a:t>
            </a:r>
            <a:r>
              <a:rPr spc="-30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derechos</a:t>
            </a:r>
            <a:r>
              <a:rPr spc="-15" dirty="0"/>
              <a:t> </a:t>
            </a:r>
            <a:r>
              <a:rPr spc="-10" dirty="0"/>
              <a:t>reservados.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305290" y="6289857"/>
            <a:ext cx="1539240" cy="111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Document</a:t>
            </a:r>
            <a:r>
              <a:rPr spc="30" dirty="0"/>
              <a:t> </a:t>
            </a:r>
            <a:r>
              <a:rPr spc="-10" dirty="0"/>
              <a:t>Classification:</a:t>
            </a:r>
            <a:r>
              <a:rPr spc="-25" dirty="0"/>
              <a:t> </a:t>
            </a:r>
            <a:r>
              <a:rPr dirty="0"/>
              <a:t>KPMG</a:t>
            </a:r>
            <a:r>
              <a:rPr spc="5" dirty="0"/>
              <a:t> </a:t>
            </a:r>
            <a:r>
              <a:rPr spc="-10" dirty="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10645" y="6261398"/>
            <a:ext cx="229234" cy="16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338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2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4675" y="1600327"/>
            <a:ext cx="5647055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/>
              <a:t>Diagnóstico Málaga</a:t>
            </a:r>
            <a:r>
              <a:rPr lang="es-ES" b="0" dirty="0"/>
              <a:t> | </a:t>
            </a:r>
            <a:r>
              <a:rPr lang="es-ES" dirty="0"/>
              <a:t>Datos, retos y propuestas para mejorar la atención sanitaria 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94166" y="6351828"/>
            <a:ext cx="28882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ES" sz="1400" b="1" dirty="0">
                <a:solidFill>
                  <a:srgbClr val="585858"/>
                </a:solidFill>
                <a:latin typeface="Arial"/>
                <a:cs typeface="Arial"/>
              </a:rPr>
              <a:t>21</a:t>
            </a:r>
            <a:r>
              <a:rPr sz="1400" b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/>
                <a:cs typeface="Arial"/>
              </a:rPr>
              <a:t>|</a:t>
            </a:r>
            <a:r>
              <a:rPr sz="1400" b="1" spc="3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s-ES" sz="1400" b="1" spc="380" dirty="0">
                <a:solidFill>
                  <a:srgbClr val="585858"/>
                </a:solidFill>
                <a:latin typeface="Arial"/>
                <a:cs typeface="Arial"/>
              </a:rPr>
              <a:t>SEPTIEMBRE</a:t>
            </a:r>
            <a:r>
              <a:rPr sz="1400" b="1" spc="3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rial"/>
                <a:cs typeface="Arial"/>
              </a:rPr>
              <a:t>|</a:t>
            </a:r>
            <a:r>
              <a:rPr sz="1400" b="1" spc="3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rial"/>
                <a:cs typeface="Arial"/>
              </a:rPr>
              <a:t>2026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F0E584B-97BA-E430-62DD-D9596BD14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908176"/>
            <a:ext cx="2743200" cy="105932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EA7C48-6A14-B563-9887-39B420441C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4" y="4347275"/>
            <a:ext cx="2497125" cy="17658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428D6A-1D61-BE19-A145-8A7C95A6D7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5029200"/>
            <a:ext cx="1913298" cy="7969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 descr="$PPTXTitle">
            <a:extLst>
              <a:ext uri="{FF2B5EF4-FFF2-40B4-BE49-F238E27FC236}">
                <a16:creationId xmlns:a16="http://schemas.microsoft.com/office/drawing/2014/main" id="{180D96DA-57D8-895E-5067-2F52857EF37B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7" name="object 5" descr="$PPTXTitle">
            <a:extLst>
              <a:ext uri="{FF2B5EF4-FFF2-40B4-BE49-F238E27FC236}">
                <a16:creationId xmlns:a16="http://schemas.microsoft.com/office/drawing/2014/main" id="{98B26C8D-22D6-D470-9153-EBC62DF12067}"/>
              </a:ext>
            </a:extLst>
          </p:cNvPr>
          <p:cNvSpPr txBox="1">
            <a:spLocks/>
          </p:cNvSpPr>
          <p:nvPr/>
        </p:nvSpPr>
        <p:spPr>
          <a:xfrm>
            <a:off x="390740" y="1905000"/>
            <a:ext cx="564705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dirty="0"/>
              <a:t>Síntesis Estratégica del Informe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-1905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64639" y="2774266"/>
            <a:ext cx="9670415" cy="1289456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dirty="0">
                <a:latin typeface="Segoe UI"/>
                <a:cs typeface="Segoe UI"/>
              </a:rPr>
              <a:t>Más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del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70%</a:t>
            </a:r>
            <a:r>
              <a:rPr sz="1400" b="1" spc="-1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1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la</a:t>
            </a:r>
            <a:r>
              <a:rPr sz="1400" b="1" spc="-1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población</a:t>
            </a:r>
            <a:r>
              <a:rPr sz="1400" b="1" spc="-3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vive en</a:t>
            </a:r>
            <a:r>
              <a:rPr sz="1400" b="1" spc="-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capital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+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Costa</a:t>
            </a:r>
            <a:r>
              <a:rPr sz="1400" b="1" spc="-2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del</a:t>
            </a:r>
            <a:r>
              <a:rPr sz="1400" b="1" spc="-1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Sol</a:t>
            </a:r>
            <a:r>
              <a:rPr sz="1400" dirty="0">
                <a:latin typeface="Segoe UI"/>
                <a:cs typeface="Segoe UI"/>
              </a:rPr>
              <a:t>,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generando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una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hiperconcentración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asistencial</a:t>
            </a:r>
            <a:r>
              <a:rPr sz="1400" spc="-10" dirty="0"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Arial"/>
                <a:cs typeface="Arial"/>
              </a:rPr>
              <a:t>Centros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salud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100.000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hab.: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3,85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(España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6,24;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4,98).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Costa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2,80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→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peor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ratio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Andalucía</a:t>
            </a:r>
            <a:r>
              <a:rPr sz="1400" spc="-1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Arial"/>
                <a:cs typeface="Arial"/>
              </a:rPr>
              <a:t>12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hospitales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públicos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1,56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1.000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hab.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(España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2,30).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toda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(1,97).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s-ES" sz="1400" b="1" dirty="0">
                <a:latin typeface="Arial"/>
                <a:cs typeface="Arial"/>
              </a:rPr>
              <a:t>Deficiencia en asistencia socio-sanitario y de hospitales de Salud Mental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53757" y="4388103"/>
            <a:ext cx="1624965" cy="518795"/>
          </a:xfrm>
          <a:custGeom>
            <a:avLst/>
            <a:gdLst/>
            <a:ahLst/>
            <a:cxnLst/>
            <a:rect l="l" t="t" r="r" b="b"/>
            <a:pathLst>
              <a:path w="3185159" h="518795">
                <a:moveTo>
                  <a:pt x="3184779" y="0"/>
                </a:moveTo>
                <a:lnTo>
                  <a:pt x="2824988" y="479044"/>
                </a:lnTo>
                <a:lnTo>
                  <a:pt x="0" y="518287"/>
                </a:lnTo>
              </a:path>
            </a:pathLst>
          </a:custGeom>
          <a:ln w="12700">
            <a:solidFill>
              <a:schemeClr val="accent6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8633332" y="4136478"/>
            <a:ext cx="2750185" cy="244939"/>
          </a:xfrm>
          <a:prstGeom prst="rect">
            <a:avLst/>
          </a:prstGeom>
          <a:solidFill>
            <a:schemeClr val="accent6">
              <a:lumMod val="60000"/>
              <a:lumOff val="40000"/>
              <a:alpha val="39999"/>
            </a:schemeClr>
          </a:solidFill>
        </p:spPr>
        <p:txBody>
          <a:bodyPr vert="horz" wrap="square" lIns="0" tIns="9017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710"/>
              </a:spcBef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Médicos:</a:t>
            </a:r>
            <a:r>
              <a:rPr sz="1000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5,8</a:t>
            </a:r>
            <a:r>
              <a:rPr sz="1000" b="1" spc="-3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por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1.000</a:t>
            </a:r>
            <a:r>
              <a:rPr sz="1000" b="1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hab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r>
              <a:rPr sz="1000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(España</a:t>
            </a:r>
            <a:r>
              <a:rPr sz="1000" spc="-3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6,3).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88307" y="2152269"/>
            <a:ext cx="3614420" cy="31750"/>
          </a:xfrm>
          <a:custGeom>
            <a:avLst/>
            <a:gdLst/>
            <a:ahLst/>
            <a:cxnLst/>
            <a:rect l="l" t="t" r="r" b="b"/>
            <a:pathLst>
              <a:path w="3614420" h="31750">
                <a:moveTo>
                  <a:pt x="3614292" y="0"/>
                </a:moveTo>
                <a:lnTo>
                  <a:pt x="3385185" y="0"/>
                </a:lnTo>
                <a:lnTo>
                  <a:pt x="0" y="31495"/>
                </a:lnTo>
              </a:path>
            </a:pathLst>
          </a:custGeom>
          <a:ln w="12700">
            <a:solidFill>
              <a:schemeClr val="accent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31707" y="2085568"/>
            <a:ext cx="2750185" cy="253274"/>
          </a:xfrm>
          <a:prstGeom prst="rect">
            <a:avLst/>
          </a:prstGeom>
          <a:solidFill>
            <a:schemeClr val="accent6">
              <a:lumMod val="60000"/>
              <a:lumOff val="40000"/>
              <a:alpha val="39999"/>
            </a:schemeClr>
          </a:solidFill>
        </p:spPr>
        <p:txBody>
          <a:bodyPr vert="horz" wrap="square" lIns="0" tIns="98425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775"/>
              </a:spcBef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Málaga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absorbe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el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28%</a:t>
            </a:r>
            <a:r>
              <a:rPr sz="1000" b="1" spc="-3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del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turismo</a:t>
            </a:r>
            <a:r>
              <a:rPr sz="1000" b="1" spc="-2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b="1" spc="-1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andaluz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88003" y="1548383"/>
            <a:ext cx="3961129" cy="224154"/>
          </a:xfrm>
          <a:custGeom>
            <a:avLst/>
            <a:gdLst/>
            <a:ahLst/>
            <a:cxnLst/>
            <a:rect l="l" t="t" r="r" b="b"/>
            <a:pathLst>
              <a:path w="3961129" h="224155">
                <a:moveTo>
                  <a:pt x="3960749" y="0"/>
                </a:moveTo>
                <a:lnTo>
                  <a:pt x="3624326" y="72643"/>
                </a:lnTo>
                <a:lnTo>
                  <a:pt x="0" y="224027"/>
                </a:lnTo>
              </a:path>
            </a:pathLst>
          </a:custGeom>
          <a:ln w="12700">
            <a:solidFill>
              <a:schemeClr val="accent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10931" y="1394688"/>
            <a:ext cx="2991485" cy="253274"/>
          </a:xfrm>
          <a:prstGeom prst="rect">
            <a:avLst/>
          </a:prstGeom>
          <a:solidFill>
            <a:schemeClr val="accent6">
              <a:lumMod val="60000"/>
              <a:lumOff val="40000"/>
              <a:alpha val="39999"/>
            </a:schemeClr>
          </a:solidFill>
        </p:spPr>
        <p:txBody>
          <a:bodyPr vert="horz" wrap="square" lIns="0" tIns="98425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775"/>
              </a:spcBef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Muy</a:t>
            </a:r>
            <a:r>
              <a:rPr sz="1000" spc="-35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superior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a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España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(14%)</a:t>
            </a:r>
            <a:r>
              <a:rPr sz="1000" spc="-3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y</a:t>
            </a:r>
            <a:r>
              <a:rPr sz="1000" spc="-3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Andalucía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Segoe UI"/>
                <a:cs typeface="Segoe UI"/>
              </a:rPr>
              <a:t>(10%).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Segoe UI"/>
              <a:cs typeface="Segoe U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4026" y="1097280"/>
            <a:ext cx="10626725" cy="5390515"/>
            <a:chOff x="924026" y="1097280"/>
            <a:chExt cx="10626725" cy="5390515"/>
          </a:xfrm>
        </p:grpSpPr>
        <p:sp>
          <p:nvSpPr>
            <p:cNvPr id="14" name="object 14"/>
            <p:cNvSpPr/>
            <p:nvPr/>
          </p:nvSpPr>
          <p:spPr>
            <a:xfrm>
              <a:off x="924026" y="1097280"/>
              <a:ext cx="10626725" cy="5390515"/>
            </a:xfrm>
            <a:custGeom>
              <a:avLst/>
              <a:gdLst/>
              <a:ahLst/>
              <a:cxnLst/>
              <a:rect l="l" t="t" r="r" b="b"/>
              <a:pathLst>
                <a:path w="10626725" h="5390515">
                  <a:moveTo>
                    <a:pt x="0" y="402971"/>
                  </a:moveTo>
                  <a:lnTo>
                    <a:pt x="2711" y="355985"/>
                  </a:lnTo>
                  <a:lnTo>
                    <a:pt x="10643" y="310589"/>
                  </a:lnTo>
                  <a:lnTo>
                    <a:pt x="23494" y="267085"/>
                  </a:lnTo>
                  <a:lnTo>
                    <a:pt x="40961" y="225776"/>
                  </a:lnTo>
                  <a:lnTo>
                    <a:pt x="62742" y="186965"/>
                  </a:lnTo>
                  <a:lnTo>
                    <a:pt x="88534" y="150954"/>
                  </a:lnTo>
                  <a:lnTo>
                    <a:pt x="118035" y="118046"/>
                  </a:lnTo>
                  <a:lnTo>
                    <a:pt x="150943" y="88544"/>
                  </a:lnTo>
                  <a:lnTo>
                    <a:pt x="186955" y="62750"/>
                  </a:lnTo>
                  <a:lnTo>
                    <a:pt x="225769" y="40967"/>
                  </a:lnTo>
                  <a:lnTo>
                    <a:pt x="267082" y="23498"/>
                  </a:lnTo>
                  <a:lnTo>
                    <a:pt x="310593" y="10645"/>
                  </a:lnTo>
                  <a:lnTo>
                    <a:pt x="355998" y="2711"/>
                  </a:lnTo>
                  <a:lnTo>
                    <a:pt x="402996" y="0"/>
                  </a:lnTo>
                  <a:lnTo>
                    <a:pt x="10223271" y="0"/>
                  </a:lnTo>
                  <a:lnTo>
                    <a:pt x="10270280" y="2711"/>
                  </a:lnTo>
                  <a:lnTo>
                    <a:pt x="10315692" y="10645"/>
                  </a:lnTo>
                  <a:lnTo>
                    <a:pt x="10359207" y="23498"/>
                  </a:lnTo>
                  <a:lnTo>
                    <a:pt x="10400521" y="40967"/>
                  </a:lnTo>
                  <a:lnTo>
                    <a:pt x="10439333" y="62750"/>
                  </a:lnTo>
                  <a:lnTo>
                    <a:pt x="10475341" y="88544"/>
                  </a:lnTo>
                  <a:lnTo>
                    <a:pt x="10508243" y="118046"/>
                  </a:lnTo>
                  <a:lnTo>
                    <a:pt x="10537738" y="150954"/>
                  </a:lnTo>
                  <a:lnTo>
                    <a:pt x="10563523" y="186965"/>
                  </a:lnTo>
                  <a:lnTo>
                    <a:pt x="10585297" y="225776"/>
                  </a:lnTo>
                  <a:lnTo>
                    <a:pt x="10602757" y="267085"/>
                  </a:lnTo>
                  <a:lnTo>
                    <a:pt x="10615603" y="310589"/>
                  </a:lnTo>
                  <a:lnTo>
                    <a:pt x="10623532" y="355985"/>
                  </a:lnTo>
                  <a:lnTo>
                    <a:pt x="10626242" y="402971"/>
                  </a:lnTo>
                  <a:lnTo>
                    <a:pt x="10626242" y="4987124"/>
                  </a:lnTo>
                  <a:lnTo>
                    <a:pt x="10623532" y="5034125"/>
                  </a:lnTo>
                  <a:lnTo>
                    <a:pt x="10615603" y="5079533"/>
                  </a:lnTo>
                  <a:lnTo>
                    <a:pt x="10602757" y="5123046"/>
                  </a:lnTo>
                  <a:lnTo>
                    <a:pt x="10585297" y="5164362"/>
                  </a:lnTo>
                  <a:lnTo>
                    <a:pt x="10563523" y="5203178"/>
                  </a:lnTo>
                  <a:lnTo>
                    <a:pt x="10537738" y="5239193"/>
                  </a:lnTo>
                  <a:lnTo>
                    <a:pt x="10508243" y="5272103"/>
                  </a:lnTo>
                  <a:lnTo>
                    <a:pt x="10475341" y="5301606"/>
                  </a:lnTo>
                  <a:lnTo>
                    <a:pt x="10439333" y="5327400"/>
                  </a:lnTo>
                  <a:lnTo>
                    <a:pt x="10400521" y="5349182"/>
                  </a:lnTo>
                  <a:lnTo>
                    <a:pt x="10359207" y="5366650"/>
                  </a:lnTo>
                  <a:lnTo>
                    <a:pt x="10315692" y="5379502"/>
                  </a:lnTo>
                  <a:lnTo>
                    <a:pt x="10270280" y="5387435"/>
                  </a:lnTo>
                  <a:lnTo>
                    <a:pt x="10223271" y="5390146"/>
                  </a:lnTo>
                  <a:lnTo>
                    <a:pt x="402996" y="5390146"/>
                  </a:lnTo>
                  <a:lnTo>
                    <a:pt x="355998" y="5387435"/>
                  </a:lnTo>
                  <a:lnTo>
                    <a:pt x="310593" y="5379502"/>
                  </a:lnTo>
                  <a:lnTo>
                    <a:pt x="267082" y="5366650"/>
                  </a:lnTo>
                  <a:lnTo>
                    <a:pt x="225769" y="5349182"/>
                  </a:lnTo>
                  <a:lnTo>
                    <a:pt x="186955" y="5327400"/>
                  </a:lnTo>
                  <a:lnTo>
                    <a:pt x="150943" y="5301606"/>
                  </a:lnTo>
                  <a:lnTo>
                    <a:pt x="118035" y="5272103"/>
                  </a:lnTo>
                  <a:lnTo>
                    <a:pt x="88534" y="5239193"/>
                  </a:lnTo>
                  <a:lnTo>
                    <a:pt x="62742" y="5203178"/>
                  </a:lnTo>
                  <a:lnTo>
                    <a:pt x="40961" y="5164362"/>
                  </a:lnTo>
                  <a:lnTo>
                    <a:pt x="23494" y="5123046"/>
                  </a:lnTo>
                  <a:lnTo>
                    <a:pt x="10643" y="5079533"/>
                  </a:lnTo>
                  <a:lnTo>
                    <a:pt x="2711" y="5034125"/>
                  </a:lnTo>
                  <a:lnTo>
                    <a:pt x="0" y="4987124"/>
                  </a:lnTo>
                  <a:lnTo>
                    <a:pt x="0" y="402971"/>
                  </a:lnTo>
                  <a:close/>
                </a:path>
              </a:pathLst>
            </a:custGeom>
            <a:ln w="12700">
              <a:solidFill>
                <a:schemeClr val="accent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996" y="1181061"/>
              <a:ext cx="330746" cy="3307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7948" y="1175016"/>
              <a:ext cx="336765" cy="3809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1222121"/>
              <a:ext cx="215963" cy="21602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231798" y="1238504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107947" y="1595640"/>
            <a:ext cx="337185" cy="381000"/>
            <a:chOff x="1107947" y="1595640"/>
            <a:chExt cx="337185" cy="38100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995" y="1601685"/>
              <a:ext cx="330746" cy="3307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7947" y="1595640"/>
              <a:ext cx="336765" cy="3809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1641982"/>
              <a:ext cx="215963" cy="21602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231798" y="1658492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07947" y="2022360"/>
            <a:ext cx="337185" cy="381000"/>
            <a:chOff x="1107947" y="2022360"/>
            <a:chExt cx="337185" cy="38100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995" y="2028405"/>
              <a:ext cx="330746" cy="3307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7947" y="2022360"/>
              <a:ext cx="336765" cy="3809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2069464"/>
              <a:ext cx="215963" cy="21602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231798" y="1194053"/>
            <a:ext cx="6762115" cy="1504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544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Segoe UI"/>
                <a:cs typeface="Segoe UI"/>
              </a:rPr>
              <a:t>Crecimiento</a:t>
            </a:r>
            <a:r>
              <a:rPr sz="1400" b="1" spc="-2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poblacional</a:t>
            </a:r>
            <a:r>
              <a:rPr sz="1400" b="1" spc="-6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+10%</a:t>
            </a:r>
            <a:r>
              <a:rPr sz="1400" b="1" spc="-5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desde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2015</a:t>
            </a:r>
            <a:r>
              <a:rPr sz="1400" dirty="0">
                <a:latin typeface="Segoe UI"/>
                <a:cs typeface="Segoe UI"/>
              </a:rPr>
              <a:t>,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triplicando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la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media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andaluza.</a:t>
            </a:r>
            <a:endParaRPr sz="1400" dirty="0">
              <a:latin typeface="Segoe UI"/>
              <a:cs typeface="Segoe UI"/>
            </a:endParaRPr>
          </a:p>
          <a:p>
            <a:pPr marL="345440">
              <a:lnSpc>
                <a:spcPct val="100000"/>
              </a:lnSpc>
              <a:spcBef>
                <a:spcPts val="1630"/>
              </a:spcBef>
            </a:pPr>
            <a:r>
              <a:rPr sz="1400" b="1" dirty="0">
                <a:latin typeface="Segoe UI"/>
                <a:cs typeface="Segoe UI"/>
              </a:rPr>
              <a:t>19%</a:t>
            </a:r>
            <a:r>
              <a:rPr sz="1400" b="1" spc="-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población</a:t>
            </a:r>
            <a:r>
              <a:rPr sz="1400" b="1" spc="-35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extranjera</a:t>
            </a:r>
            <a:endParaRPr sz="14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645"/>
              </a:spcBef>
              <a:tabLst>
                <a:tab pos="345440" algn="l"/>
              </a:tabLst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b="1" dirty="0">
                <a:latin typeface="Segoe UI"/>
                <a:cs typeface="Segoe UI"/>
              </a:rPr>
              <a:t>9,9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millones</a:t>
            </a:r>
            <a:r>
              <a:rPr sz="1400" b="1" spc="-1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25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turistas/año</a:t>
            </a:r>
            <a:r>
              <a:rPr sz="1400" spc="-10" dirty="0"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345440">
              <a:lnSpc>
                <a:spcPct val="100000"/>
              </a:lnSpc>
              <a:spcBef>
                <a:spcPts val="1645"/>
              </a:spcBef>
            </a:pPr>
            <a:r>
              <a:rPr sz="1400" b="1" dirty="0">
                <a:latin typeface="Segoe UI"/>
                <a:cs typeface="Segoe UI"/>
              </a:rPr>
              <a:t>300.000</a:t>
            </a:r>
            <a:r>
              <a:rPr sz="1400" b="1" spc="-5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residentes</a:t>
            </a:r>
            <a:r>
              <a:rPr sz="1400" b="1" spc="-2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temporales</a:t>
            </a:r>
            <a:r>
              <a:rPr sz="1400" b="1" spc="-4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adicionales</a:t>
            </a:r>
            <a:r>
              <a:rPr sz="1400" b="1" spc="-8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(~17%),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según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consumo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energético.</a:t>
            </a:r>
            <a:endParaRPr sz="1400" dirty="0">
              <a:latin typeface="Segoe UI"/>
              <a:cs typeface="Segoe U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07947" y="2436888"/>
            <a:ext cx="337185" cy="381000"/>
            <a:chOff x="1107947" y="2436888"/>
            <a:chExt cx="337185" cy="381000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995" y="2442933"/>
              <a:ext cx="330746" cy="33074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7947" y="2436888"/>
              <a:ext cx="336765" cy="3809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2483992"/>
              <a:ext cx="215963" cy="21602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231798" y="2500629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107947" y="2849892"/>
            <a:ext cx="337185" cy="381000"/>
            <a:chOff x="1107947" y="2849892"/>
            <a:chExt cx="337185" cy="381000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0995" y="2855937"/>
              <a:ext cx="330746" cy="33074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7947" y="2849892"/>
              <a:ext cx="336765" cy="3809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2896616"/>
              <a:ext cx="215963" cy="21602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231798" y="2913379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107947" y="3168408"/>
            <a:ext cx="337185" cy="381000"/>
            <a:chOff x="1107947" y="3168408"/>
            <a:chExt cx="337185" cy="381000"/>
          </a:xfrm>
        </p:grpSpPr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5" y="3174453"/>
              <a:ext cx="330746" cy="3307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07947" y="3168408"/>
              <a:ext cx="336765" cy="38098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3215386"/>
              <a:ext cx="215963" cy="215900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231798" y="3232149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107947" y="3502164"/>
            <a:ext cx="337185" cy="381000"/>
            <a:chOff x="1107947" y="3502164"/>
            <a:chExt cx="337185" cy="381000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0995" y="3508209"/>
              <a:ext cx="330746" cy="33074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07947" y="3502164"/>
              <a:ext cx="336765" cy="38098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8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3548887"/>
              <a:ext cx="215963" cy="216026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1231798" y="3565652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107947" y="3820680"/>
            <a:ext cx="337185" cy="381000"/>
            <a:chOff x="1107947" y="3820680"/>
            <a:chExt cx="337185" cy="381000"/>
          </a:xfrm>
        </p:grpSpPr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5" y="3826725"/>
              <a:ext cx="330746" cy="33074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07947" y="3820680"/>
              <a:ext cx="336765" cy="3809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3867658"/>
              <a:ext cx="215963" cy="216027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1231798" y="3884422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107947" y="4130052"/>
            <a:ext cx="337185" cy="381000"/>
            <a:chOff x="1107947" y="4130052"/>
            <a:chExt cx="337185" cy="381000"/>
          </a:xfrm>
        </p:grpSpPr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5" y="4136097"/>
              <a:ext cx="330746" cy="33074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07947" y="4130052"/>
              <a:ext cx="336765" cy="3809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1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4177156"/>
              <a:ext cx="215963" cy="215900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231798" y="4194175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087153" y="4447948"/>
            <a:ext cx="407034" cy="381000"/>
            <a:chOff x="1072896" y="4448568"/>
            <a:chExt cx="407034" cy="381000"/>
          </a:xfrm>
        </p:grpSpPr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10996" y="4456112"/>
              <a:ext cx="330746" cy="32924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2896" y="4448568"/>
              <a:ext cx="406908" cy="38098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4495800"/>
              <a:ext cx="215963" cy="216026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1196441" y="4512386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072896" y="4765560"/>
            <a:ext cx="407034" cy="381000"/>
            <a:chOff x="1072896" y="4765560"/>
            <a:chExt cx="407034" cy="381000"/>
          </a:xfrm>
        </p:grpSpPr>
        <p:pic>
          <p:nvPicPr>
            <p:cNvPr id="65" name="object 6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996" y="4771605"/>
              <a:ext cx="330746" cy="33074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72896" y="4765560"/>
              <a:ext cx="406908" cy="38098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4812664"/>
              <a:ext cx="215963" cy="216027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1196441" y="4829683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1072896" y="5094744"/>
            <a:ext cx="407034" cy="381000"/>
            <a:chOff x="1072896" y="5094744"/>
            <a:chExt cx="407034" cy="381000"/>
          </a:xfrm>
        </p:grpSpPr>
        <p:pic>
          <p:nvPicPr>
            <p:cNvPr id="70" name="object 7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0996" y="5100790"/>
              <a:ext cx="330746" cy="33074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72896" y="5094744"/>
              <a:ext cx="406908" cy="38098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5141468"/>
              <a:ext cx="215963" cy="215900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1196441" y="5158485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072896" y="5419344"/>
            <a:ext cx="407034" cy="381000"/>
            <a:chOff x="1072896" y="5419344"/>
            <a:chExt cx="407034" cy="381000"/>
          </a:xfrm>
        </p:grpSpPr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996" y="5425440"/>
              <a:ext cx="330746" cy="33074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72896" y="5419344"/>
              <a:ext cx="406908" cy="38098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5465699"/>
              <a:ext cx="215963" cy="216014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1196441" y="5482844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072896" y="5743955"/>
            <a:ext cx="407034" cy="381000"/>
            <a:chOff x="1072896" y="5743955"/>
            <a:chExt cx="407034" cy="381000"/>
          </a:xfrm>
        </p:grpSpPr>
        <p:pic>
          <p:nvPicPr>
            <p:cNvPr id="80" name="object 8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6" y="5750051"/>
              <a:ext cx="330746" cy="33074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72896" y="5743955"/>
              <a:ext cx="406908" cy="3809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9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5790933"/>
              <a:ext cx="215963" cy="216001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1494187" y="4056297"/>
            <a:ext cx="6332721" cy="24699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286385">
              <a:lnSpc>
                <a:spcPct val="15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20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hospitales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privados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aportan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42%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provincia</a:t>
            </a:r>
            <a:r>
              <a:rPr sz="1400" spc="-10" dirty="0">
                <a:latin typeface="Arial"/>
                <a:cs typeface="Arial"/>
              </a:rPr>
              <a:t>. </a:t>
            </a:r>
            <a:r>
              <a:rPr sz="1400" b="1" dirty="0">
                <a:latin typeface="Arial"/>
                <a:cs typeface="Arial"/>
              </a:rPr>
              <a:t>30,8%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población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seguro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privado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(25,8%). </a:t>
            </a:r>
            <a:r>
              <a:rPr sz="1400" dirty="0">
                <a:latin typeface="Arial"/>
                <a:cs typeface="Arial"/>
              </a:rPr>
              <a:t>Ratios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profesionales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debajo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media:</a:t>
            </a:r>
            <a:endParaRPr sz="1400" dirty="0">
              <a:latin typeface="Arial"/>
              <a:cs typeface="Arial"/>
            </a:endParaRPr>
          </a:p>
          <a:p>
            <a:pPr marL="380365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Arial"/>
                <a:cs typeface="Arial"/>
              </a:rPr>
              <a:t>27%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médicos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tienen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&gt;65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años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→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fuerte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tasa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envejecimiento.</a:t>
            </a:r>
            <a:endParaRPr sz="1400" dirty="0">
              <a:latin typeface="Arial"/>
              <a:cs typeface="Arial"/>
            </a:endParaRPr>
          </a:p>
          <a:p>
            <a:pPr marL="380365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Arial"/>
                <a:cs typeface="Arial"/>
              </a:rPr>
              <a:t>318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agresiones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2024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15,7/1.000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profesionales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  <a:tabLst>
                <a:tab pos="380365" algn="l"/>
              </a:tabLst>
            </a:pPr>
            <a:r>
              <a:rPr sz="1500" b="1" spc="-37" baseline="2777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sz="1500" b="1" baseline="2777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b="1" dirty="0">
                <a:latin typeface="Arial"/>
                <a:cs typeface="Arial"/>
              </a:rPr>
              <a:t>Actividad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1.000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hab.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superior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Andalucía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España</a:t>
            </a:r>
            <a:endParaRPr sz="1400" dirty="0">
              <a:latin typeface="Arial"/>
              <a:cs typeface="Arial"/>
            </a:endParaRPr>
          </a:p>
          <a:p>
            <a:pPr marL="38036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Arial"/>
                <a:cs typeface="Arial"/>
              </a:rPr>
              <a:t>Málaga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concentra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20–</a:t>
            </a:r>
            <a:r>
              <a:rPr sz="1400" b="1" dirty="0">
                <a:latin typeface="Arial"/>
                <a:cs typeface="Arial"/>
              </a:rPr>
              <a:t>25%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tecnología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alta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complejidad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Andalucía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1072896" y="6053328"/>
            <a:ext cx="407034" cy="381000"/>
            <a:chOff x="1072896" y="6053328"/>
            <a:chExt cx="407034" cy="381000"/>
          </a:xfrm>
        </p:grpSpPr>
        <p:pic>
          <p:nvPicPr>
            <p:cNvPr id="85" name="object 8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6" y="6059424"/>
              <a:ext cx="330746" cy="33074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72896" y="6053328"/>
              <a:ext cx="406908" cy="38098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71130" y="6100356"/>
              <a:ext cx="215963" cy="216001"/>
            </a:xfrm>
            <a:prstGeom prst="rect">
              <a:avLst/>
            </a:prstGeom>
          </p:spPr>
        </p:pic>
      </p:grpSp>
      <p:sp>
        <p:nvSpPr>
          <p:cNvPr id="88" name="object 88"/>
          <p:cNvSpPr txBox="1"/>
          <p:nvPr/>
        </p:nvSpPr>
        <p:spPr>
          <a:xfrm>
            <a:off x="1196441" y="6117742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6787642" y="5368416"/>
            <a:ext cx="4595876" cy="1024801"/>
            <a:chOff x="6787642" y="5368416"/>
            <a:chExt cx="4595876" cy="1024801"/>
          </a:xfrm>
        </p:grpSpPr>
        <p:sp>
          <p:nvSpPr>
            <p:cNvPr id="90" name="object 90"/>
            <p:cNvSpPr/>
            <p:nvPr/>
          </p:nvSpPr>
          <p:spPr>
            <a:xfrm>
              <a:off x="6787642" y="5368416"/>
              <a:ext cx="1624965" cy="522605"/>
            </a:xfrm>
            <a:custGeom>
              <a:avLst/>
              <a:gdLst/>
              <a:ahLst/>
              <a:cxnLst/>
              <a:rect l="l" t="t" r="r" b="b"/>
              <a:pathLst>
                <a:path w="1624965" h="522604">
                  <a:moveTo>
                    <a:pt x="1624456" y="0"/>
                  </a:moveTo>
                  <a:lnTo>
                    <a:pt x="1141349" y="522554"/>
                  </a:lnTo>
                  <a:lnTo>
                    <a:pt x="0" y="516547"/>
                  </a:lnTo>
                </a:path>
              </a:pathLst>
            </a:custGeom>
            <a:ln w="12700">
              <a:solidFill>
                <a:schemeClr val="accent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633333" y="5951258"/>
              <a:ext cx="2750185" cy="441959"/>
            </a:xfrm>
            <a:custGeom>
              <a:avLst/>
              <a:gdLst/>
              <a:ahLst/>
              <a:cxnLst/>
              <a:rect l="l" t="t" r="r" b="b"/>
              <a:pathLst>
                <a:path w="2750184" h="441960">
                  <a:moveTo>
                    <a:pt x="2749677" y="0"/>
                  </a:moveTo>
                  <a:lnTo>
                    <a:pt x="0" y="0"/>
                  </a:lnTo>
                  <a:lnTo>
                    <a:pt x="0" y="441490"/>
                  </a:lnTo>
                  <a:lnTo>
                    <a:pt x="2749677" y="441490"/>
                  </a:lnTo>
                  <a:lnTo>
                    <a:pt x="274967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39999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467600" y="6034048"/>
              <a:ext cx="936751" cy="177543"/>
            </a:xfrm>
            <a:custGeom>
              <a:avLst/>
              <a:gdLst/>
              <a:ahLst/>
              <a:cxnLst/>
              <a:rect l="l" t="t" r="r" b="b"/>
              <a:pathLst>
                <a:path w="410209" h="165100">
                  <a:moveTo>
                    <a:pt x="410082" y="0"/>
                  </a:moveTo>
                  <a:lnTo>
                    <a:pt x="180848" y="0"/>
                  </a:lnTo>
                  <a:lnTo>
                    <a:pt x="0" y="164477"/>
                  </a:lnTo>
                </a:path>
              </a:pathLst>
            </a:custGeom>
            <a:ln w="12700">
              <a:solidFill>
                <a:schemeClr val="accent6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8633332" y="4711839"/>
            <a:ext cx="2750185" cy="1131079"/>
          </a:xfrm>
          <a:prstGeom prst="rect">
            <a:avLst/>
          </a:prstGeom>
          <a:solidFill>
            <a:schemeClr val="accent6">
              <a:lumMod val="60000"/>
              <a:lumOff val="40000"/>
              <a:alpha val="39999"/>
            </a:schemeClr>
          </a:solidFill>
        </p:spPr>
        <p:txBody>
          <a:bodyPr vert="horz" wrap="square" lIns="0" tIns="53340" rIns="0" bIns="0" rtlCol="0">
            <a:spAutoFit/>
          </a:bodyPr>
          <a:lstStyle/>
          <a:p>
            <a:pPr marL="367030" marR="70485" indent="-153670">
              <a:lnSpc>
                <a:spcPct val="100000"/>
              </a:lnSpc>
              <a:spcBef>
                <a:spcPts val="420"/>
              </a:spcBef>
              <a:buFont typeface="Arial"/>
              <a:buChar char="•"/>
              <a:tabLst>
                <a:tab pos="368935" algn="l"/>
              </a:tabLst>
            </a:pP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Urgencias</a:t>
            </a:r>
            <a:r>
              <a:rPr sz="1000" b="1" spc="-5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saturadas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,</a:t>
            </a:r>
            <a:r>
              <a:rPr sz="1000" spc="-5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especialmente</a:t>
            </a:r>
            <a:r>
              <a:rPr sz="1000" spc="-6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en 	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costa</a:t>
            </a:r>
            <a:r>
              <a:rPr sz="1000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y</a:t>
            </a:r>
            <a:r>
              <a:rPr sz="1000" spc="-1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capital.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367030" indent="-153670">
              <a:lnSpc>
                <a:spcPct val="100000"/>
              </a:lnSpc>
              <a:buFont typeface="Arial"/>
              <a:buChar char="•"/>
              <a:tabLst>
                <a:tab pos="367030" algn="l"/>
              </a:tabLst>
            </a:pP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Problema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grave</a:t>
            </a:r>
            <a:r>
              <a:rPr sz="1000" b="1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listas</a:t>
            </a:r>
            <a:r>
              <a:rPr sz="1000" b="1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de</a:t>
            </a:r>
            <a:r>
              <a:rPr sz="1000" b="1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espera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: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823594" lvl="1" indent="-162560">
              <a:lnSpc>
                <a:spcPct val="100000"/>
              </a:lnSpc>
              <a:buChar char="•"/>
              <a:tabLst>
                <a:tab pos="823594" algn="l"/>
              </a:tabLst>
            </a:pP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Intervenciones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en</a:t>
            </a:r>
            <a:r>
              <a:rPr sz="1000" spc="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Andalucía: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82613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160</a:t>
            </a:r>
            <a:r>
              <a:rPr sz="1000" b="1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días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(España:</a:t>
            </a:r>
            <a:r>
              <a:rPr sz="1000" spc="-3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118).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823594" marR="210185" lvl="1" indent="-162560">
              <a:lnSpc>
                <a:spcPct val="100000"/>
              </a:lnSpc>
              <a:buChar char="•"/>
              <a:tabLst>
                <a:tab pos="826135" algn="l"/>
              </a:tabLst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Consultas</a:t>
            </a:r>
            <a:r>
              <a:rPr sz="1000" spc="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especializadas:</a:t>
            </a:r>
            <a:r>
              <a:rPr sz="1000" spc="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127 	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días</a:t>
            </a:r>
            <a:r>
              <a:rPr sz="1000" b="1" spc="-3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(España:</a:t>
            </a:r>
            <a:r>
              <a:rPr sz="1000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96).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688958" y="5925108"/>
            <a:ext cx="2578735" cy="48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95"/>
              </a:spcBef>
              <a:buChar char="•"/>
              <a:tabLst>
                <a:tab pos="342265" algn="l"/>
              </a:tabLst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Es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débil</a:t>
            </a:r>
            <a:r>
              <a:rPr sz="1000" b="1" spc="-3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en</a:t>
            </a:r>
            <a:r>
              <a:rPr sz="1000" b="1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gammagrafía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y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diálisis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342900" marR="5080" indent="-342900">
              <a:lnSpc>
                <a:spcPts val="1250"/>
              </a:lnSpc>
              <a:buChar char="•"/>
              <a:tabLst>
                <a:tab pos="342900" algn="l"/>
              </a:tabLst>
            </a:pP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La</a:t>
            </a:r>
            <a:r>
              <a:rPr sz="1000" spc="-3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tecnología</a:t>
            </a:r>
            <a:r>
              <a:rPr sz="1000" b="1" spc="-4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del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sector</a:t>
            </a:r>
            <a:r>
              <a:rPr sz="1000" b="1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privado</a:t>
            </a:r>
            <a:r>
              <a:rPr sz="1000" b="1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es 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determinante</a:t>
            </a:r>
            <a:r>
              <a:rPr sz="1000" spc="-2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para</a:t>
            </a:r>
            <a:r>
              <a:rPr sz="1000" spc="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el acceso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a</a:t>
            </a:r>
            <a:r>
              <a:rPr sz="1000" spc="-1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 pruebas.</a:t>
            </a:r>
            <a:endParaRPr sz="10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6" name="object 5" descr="$PPTXTitle">
            <a:extLst>
              <a:ext uri="{FF2B5EF4-FFF2-40B4-BE49-F238E27FC236}">
                <a16:creationId xmlns:a16="http://schemas.microsoft.com/office/drawing/2014/main" id="{071ABA23-DEF9-C7B0-688C-64C67226940E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98" name="object 5" descr="$PPTXTitle">
            <a:extLst>
              <a:ext uri="{FF2B5EF4-FFF2-40B4-BE49-F238E27FC236}">
                <a16:creationId xmlns:a16="http://schemas.microsoft.com/office/drawing/2014/main" id="{602D1564-EAD5-85A3-8E46-55E414075E80}"/>
              </a:ext>
            </a:extLst>
          </p:cNvPr>
          <p:cNvSpPr txBox="1">
            <a:spLocks/>
          </p:cNvSpPr>
          <p:nvPr/>
        </p:nvSpPr>
        <p:spPr>
          <a:xfrm>
            <a:off x="7966296" y="455931"/>
            <a:ext cx="564705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dirty="0"/>
              <a:t>15 datos claves</a:t>
            </a:r>
          </a:p>
        </p:txBody>
      </p:sp>
      <p:sp>
        <p:nvSpPr>
          <p:cNvPr id="100" name="object 78">
            <a:extLst>
              <a:ext uri="{FF2B5EF4-FFF2-40B4-BE49-F238E27FC236}">
                <a16:creationId xmlns:a16="http://schemas.microsoft.com/office/drawing/2014/main" id="{D3449003-EADA-B27E-116C-F5562761F61C}"/>
              </a:ext>
            </a:extLst>
          </p:cNvPr>
          <p:cNvSpPr txBox="1"/>
          <p:nvPr/>
        </p:nvSpPr>
        <p:spPr>
          <a:xfrm>
            <a:off x="1211348" y="5797644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s-ES" sz="1000" b="1" spc="-2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76235" y="446277"/>
            <a:ext cx="3722370" cy="3195320"/>
          </a:xfrm>
          <a:custGeom>
            <a:avLst/>
            <a:gdLst/>
            <a:ahLst/>
            <a:cxnLst/>
            <a:rect l="l" t="t" r="r" b="b"/>
            <a:pathLst>
              <a:path w="3722370" h="3195320">
                <a:moveTo>
                  <a:pt x="3722370" y="0"/>
                </a:moveTo>
                <a:lnTo>
                  <a:pt x="0" y="0"/>
                </a:lnTo>
                <a:lnTo>
                  <a:pt x="0" y="3195193"/>
                </a:lnTo>
                <a:lnTo>
                  <a:pt x="3722370" y="3195193"/>
                </a:lnTo>
                <a:lnTo>
                  <a:pt x="3722370" y="0"/>
                </a:lnTo>
                <a:close/>
              </a:path>
            </a:pathLst>
          </a:custGeom>
          <a:solidFill>
            <a:schemeClr val="accent6">
              <a:alpha val="85096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848600" y="666041"/>
            <a:ext cx="3124200" cy="2725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170"/>
              </a:lnSpc>
              <a:spcBef>
                <a:spcPts val="105"/>
              </a:spcBef>
            </a:pP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El Colegio de Médicos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debe</a:t>
            </a:r>
            <a:r>
              <a:rPr lang="es-ES" sz="28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asumir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 un rol de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liderazgo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,</a:t>
            </a:r>
            <a:r>
              <a:rPr lang="es-ES" sz="28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como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agente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articulador</a:t>
            </a:r>
            <a:r>
              <a:rPr lang="es-ES" sz="2800" b="1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entre administración,</a:t>
            </a:r>
            <a:endParaRPr sz="2800" dirty="0">
              <a:latin typeface="Arial Narrow"/>
              <a:cs typeface="Arial Narrow"/>
            </a:endParaRPr>
          </a:p>
          <a:p>
            <a:pPr marL="12700" marR="483870">
              <a:lnSpc>
                <a:spcPct val="65400"/>
              </a:lnSpc>
              <a:spcBef>
                <a:spcPts val="655"/>
              </a:spcBef>
            </a:pP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profesionales y </a:t>
            </a:r>
            <a:r>
              <a:rPr lang="es-ES" sz="2800" b="1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r>
              <a:rPr sz="2800" b="1" dirty="0" err="1">
                <a:solidFill>
                  <a:srgbClr val="FFFFFF"/>
                </a:solidFill>
                <a:latin typeface="Arial Narrow"/>
                <a:cs typeface="Arial Narrow"/>
              </a:rPr>
              <a:t>ector</a:t>
            </a:r>
            <a:r>
              <a:rPr sz="2800" b="1" dirty="0">
                <a:solidFill>
                  <a:srgbClr val="FFFFFF"/>
                </a:solidFill>
                <a:latin typeface="Arial Narrow"/>
                <a:cs typeface="Arial Narrow"/>
              </a:rPr>
              <a:t> privado.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184" y="1420749"/>
            <a:ext cx="3546769" cy="48143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50"/>
              </a:lnSpc>
              <a:spcBef>
                <a:spcPts val="10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Málaga tiene una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demanda asistencial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extraordinaria y atípica,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 marR="170180">
              <a:lnSpc>
                <a:spcPct val="70000"/>
              </a:lnSpc>
              <a:spcBef>
                <a:spcPts val="46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no comparable al resto de Andalucía.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650"/>
              </a:lnSpc>
              <a:spcBef>
                <a:spcPts val="155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La falta de profesionales es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el principal riesgo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sistémico: envejecimiento,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 marR="908685">
              <a:lnSpc>
                <a:spcPct val="70100"/>
              </a:lnSpc>
              <a:spcBef>
                <a:spcPts val="46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rotación y tensión asistencial.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650"/>
              </a:lnSpc>
              <a:spcBef>
                <a:spcPts val="155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La </a:t>
            </a:r>
            <a:r>
              <a:rPr sz="2600" b="1" spc="-150" dirty="0" err="1">
                <a:solidFill>
                  <a:schemeClr val="accent6"/>
                </a:solidFill>
                <a:latin typeface="Arial Narrow"/>
                <a:cs typeface="Arial Narrow"/>
              </a:rPr>
              <a:t>colaboración</a:t>
            </a: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 </a:t>
            </a:r>
            <a:br>
              <a:rPr lang="es-ES"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</a:b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p</a:t>
            </a:r>
            <a:r>
              <a:rPr lang="es-ES"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ú</a:t>
            </a:r>
            <a:r>
              <a:rPr sz="2600" b="1" spc="-150" dirty="0" err="1">
                <a:solidFill>
                  <a:schemeClr val="accent6"/>
                </a:solidFill>
                <a:latin typeface="Arial Narrow"/>
                <a:cs typeface="Arial Narrow"/>
              </a:rPr>
              <a:t>blico</a:t>
            </a: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–</a:t>
            </a:r>
            <a:r>
              <a:rPr sz="2600" b="1" spc="-150" dirty="0" err="1">
                <a:solidFill>
                  <a:schemeClr val="accent6"/>
                </a:solidFill>
                <a:latin typeface="Arial Narrow"/>
                <a:cs typeface="Arial Narrow"/>
              </a:rPr>
              <a:t>privada</a:t>
            </a: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 no es opcional,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 marR="98425">
              <a:lnSpc>
                <a:spcPct val="70000"/>
              </a:lnSpc>
              <a:spcBef>
                <a:spcPts val="470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sino imprescindible para mantener la accesibilidad.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81983" y="1419859"/>
            <a:ext cx="3026918" cy="15503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50"/>
              </a:lnSpc>
              <a:spcBef>
                <a:spcPts val="10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Existe un déficit estructural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severo de infraestructuras,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 marR="5080">
              <a:lnSpc>
                <a:spcPct val="70000"/>
              </a:lnSpc>
              <a:spcBef>
                <a:spcPts val="46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especialmente en Atención Primaria y en la Costa del Sol.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84141" y="3105988"/>
            <a:ext cx="2750059" cy="2963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55"/>
              </a:lnSpc>
              <a:spcBef>
                <a:spcPts val="105"/>
              </a:spcBef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Las listas de espera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seguirán creciendo si no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se abordan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simultáneamente los tres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chemeClr val="accent6"/>
                </a:solidFill>
                <a:latin typeface="Arial Narrow"/>
                <a:cs typeface="Arial Narrow"/>
              </a:rPr>
              <a:t>bloques:</a:t>
            </a:r>
            <a:endParaRPr sz="2600" spc="-150" dirty="0">
              <a:solidFill>
                <a:schemeClr val="accent6"/>
              </a:solidFill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rgbClr val="CECECE"/>
                </a:solidFill>
                <a:latin typeface="Arial Narrow"/>
                <a:cs typeface="Arial Narrow"/>
              </a:rPr>
              <a:t>infraestructuras +</a:t>
            </a:r>
            <a:endParaRPr sz="2600" spc="-150" dirty="0">
              <a:latin typeface="Arial Narrow"/>
              <a:cs typeface="Arial Narrow"/>
            </a:endParaRPr>
          </a:p>
          <a:p>
            <a:pPr marL="12700">
              <a:lnSpc>
                <a:spcPts val="2185"/>
              </a:lnSpc>
            </a:pPr>
            <a:r>
              <a:rPr sz="2600" b="1" spc="-150" dirty="0">
                <a:solidFill>
                  <a:srgbClr val="CECECE"/>
                </a:solidFill>
                <a:latin typeface="Arial Narrow"/>
                <a:cs typeface="Arial Narrow"/>
              </a:rPr>
              <a:t>profesionales +</a:t>
            </a:r>
            <a:endParaRPr sz="2600" spc="-150" dirty="0">
              <a:latin typeface="Arial Narrow"/>
              <a:cs typeface="Arial Narrow"/>
            </a:endParaRPr>
          </a:p>
          <a:p>
            <a:pPr marL="12700" marR="551180">
              <a:lnSpc>
                <a:spcPct val="70000"/>
              </a:lnSpc>
              <a:spcBef>
                <a:spcPts val="470"/>
              </a:spcBef>
            </a:pPr>
            <a:r>
              <a:rPr sz="2600" b="1" spc="-150" dirty="0">
                <a:solidFill>
                  <a:srgbClr val="CECECE"/>
                </a:solidFill>
                <a:latin typeface="Arial Narrow"/>
                <a:cs typeface="Arial Narrow"/>
              </a:rPr>
              <a:t>reorganización de la actividad.</a:t>
            </a:r>
            <a:endParaRPr sz="2600" spc="-150" dirty="0">
              <a:latin typeface="Arial Narrow"/>
              <a:cs typeface="Arial Narrow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8085" y="3120259"/>
            <a:ext cx="4930265" cy="3861036"/>
            <a:chOff x="6174104" y="2797173"/>
            <a:chExt cx="5031485" cy="4060823"/>
          </a:xfrm>
        </p:grpSpPr>
        <p:pic>
          <p:nvPicPr>
            <p:cNvPr id="9" name="object 9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26984" y="3477729"/>
              <a:ext cx="3578605" cy="2267560"/>
            </a:xfrm>
            <a:prstGeom prst="rect">
              <a:avLst/>
            </a:prstGeom>
          </p:spPr>
        </p:pic>
        <p:pic>
          <p:nvPicPr>
            <p:cNvPr id="10" name="object 10" descr="Una persona con un traje de color negro  El contenido generado por IA puede ser incorrecto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4104" y="2797173"/>
              <a:ext cx="2715895" cy="4060823"/>
            </a:xfrm>
            <a:prstGeom prst="rect">
              <a:avLst/>
            </a:prstGeom>
          </p:spPr>
        </p:pic>
      </p:grpSp>
      <p:sp>
        <p:nvSpPr>
          <p:cNvPr id="15" name="object 5" descr="$PPTXTitle">
            <a:extLst>
              <a:ext uri="{FF2B5EF4-FFF2-40B4-BE49-F238E27FC236}">
                <a16:creationId xmlns:a16="http://schemas.microsoft.com/office/drawing/2014/main" id="{3DC5358B-9842-6BBC-DF45-1361B66F046A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7" name="object 5" descr="$PPTXTitle">
            <a:extLst>
              <a:ext uri="{FF2B5EF4-FFF2-40B4-BE49-F238E27FC236}">
                <a16:creationId xmlns:a16="http://schemas.microsoft.com/office/drawing/2014/main" id="{F22A0CA1-7A9C-5A5F-5E45-C18A917ACCD4}"/>
              </a:ext>
            </a:extLst>
          </p:cNvPr>
          <p:cNvSpPr txBox="1">
            <a:spLocks/>
          </p:cNvSpPr>
          <p:nvPr/>
        </p:nvSpPr>
        <p:spPr>
          <a:xfrm>
            <a:off x="411184" y="579888"/>
            <a:ext cx="783886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dirty="0"/>
              <a:t>5 MENSAJES ESTRATÉGICOS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B994150-0005-D57D-2772-52F8578684EF}"/>
              </a:ext>
            </a:extLst>
          </p:cNvPr>
          <p:cNvSpPr/>
          <p:nvPr/>
        </p:nvSpPr>
        <p:spPr>
          <a:xfrm>
            <a:off x="390740" y="6170960"/>
            <a:ext cx="828460" cy="534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3E1466-12F7-8385-A388-3E936CCB6FDA}"/>
              </a:ext>
            </a:extLst>
          </p:cNvPr>
          <p:cNvSpPr txBox="1"/>
          <p:nvPr/>
        </p:nvSpPr>
        <p:spPr>
          <a:xfrm>
            <a:off x="10972800" y="6235080"/>
            <a:ext cx="2666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BC0A281-6DFB-201F-1AD7-84F0D19FA7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5275962" cy="3886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0" spc="-150" dirty="0"/>
              <a:t>Dimensiones</a:t>
            </a:r>
          </a:p>
          <a:p>
            <a:pPr marL="12700" marR="5080">
              <a:spcBef>
                <a:spcPts val="1440"/>
              </a:spcBef>
            </a:pPr>
            <a:r>
              <a:rPr sz="8000" spc="-150" dirty="0"/>
              <a:t>analizadas en el informe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01</a:t>
            </a:r>
            <a:endParaRPr sz="6600" spc="-15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928604" y="626699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415"/>
                </a:lnTo>
              </a:path>
            </a:pathLst>
          </a:custGeom>
          <a:ln w="6350">
            <a:solidFill>
              <a:srgbClr val="1E48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09942" y="1321179"/>
            <a:ext cx="6929755" cy="3921760"/>
            <a:chOff x="409942" y="1321179"/>
            <a:chExt cx="6929755" cy="3921760"/>
          </a:xfrm>
        </p:grpSpPr>
        <p:pic>
          <p:nvPicPr>
            <p:cNvPr id="9" name="object 9" descr="Diagrama  El contenido generado por IA puede ser incorrecto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7104" y="1327368"/>
              <a:ext cx="2662530" cy="3915226"/>
            </a:xfrm>
            <a:prstGeom prst="rect">
              <a:avLst/>
            </a:prstGeom>
          </p:spPr>
        </p:pic>
        <p:pic>
          <p:nvPicPr>
            <p:cNvPr id="10" name="object 10" descr="Diagrama  El contenido generado por IA puede ser incorrecto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4649" y="1336294"/>
              <a:ext cx="2597277" cy="38486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42" y="1321179"/>
              <a:ext cx="4239794" cy="9176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4637" y="1336141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69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24637" y="1336141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618490" marR="1037590" indent="-361315">
              <a:lnSpc>
                <a:spcPct val="100000"/>
              </a:lnSpc>
              <a:spcBef>
                <a:spcPts val="1075"/>
              </a:spcBef>
            </a:pPr>
            <a:r>
              <a:rPr sz="1600" b="1" dirty="0">
                <a:latin typeface="Arial"/>
                <a:cs typeface="Arial"/>
              </a:rPr>
              <a:t>Contexto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demográfico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socioeconómico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9942" y="1419070"/>
            <a:ext cx="4239895" cy="1828800"/>
            <a:chOff x="409942" y="1419070"/>
            <a:chExt cx="4239895" cy="182880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3447" y="1419070"/>
              <a:ext cx="483700" cy="61938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053458" y="1755775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6237" y="1677415"/>
              <a:ext cx="156717" cy="1567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42" y="2330067"/>
              <a:ext cx="4239794" cy="9176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4637" y="2345029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69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4637" y="2345029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429895" marR="1146175" indent="-66040">
              <a:lnSpc>
                <a:spcPct val="100000"/>
              </a:lnSpc>
              <a:spcBef>
                <a:spcPts val="1075"/>
              </a:spcBef>
            </a:pPr>
            <a:r>
              <a:rPr sz="1600" b="1" dirty="0">
                <a:latin typeface="Arial"/>
                <a:cs typeface="Arial"/>
              </a:rPr>
              <a:t>Recursos</a:t>
            </a:r>
            <a:r>
              <a:rPr sz="1600" b="1" spc="-10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sanitarios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y </a:t>
            </a:r>
            <a:r>
              <a:rPr sz="1600" b="1" dirty="0">
                <a:latin typeface="Arial"/>
                <a:cs typeface="Arial"/>
              </a:rPr>
              <a:t>actividad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asistencial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09942" y="2686176"/>
            <a:ext cx="4239895" cy="1591945"/>
            <a:chOff x="409942" y="2686176"/>
            <a:chExt cx="4239895" cy="1591945"/>
          </a:xfrm>
        </p:grpSpPr>
        <p:sp>
          <p:nvSpPr>
            <p:cNvPr id="22" name="object 22"/>
            <p:cNvSpPr/>
            <p:nvPr/>
          </p:nvSpPr>
          <p:spPr>
            <a:xfrm>
              <a:off x="4053458" y="2764535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6237" y="2686176"/>
              <a:ext cx="156717" cy="1567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42" y="3360291"/>
              <a:ext cx="4239794" cy="91769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24637" y="3375253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70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4637" y="3375253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250190" marR="1036955" indent="388620">
              <a:lnSpc>
                <a:spcPct val="100000"/>
              </a:lnSpc>
              <a:spcBef>
                <a:spcPts val="1075"/>
              </a:spcBef>
            </a:pPr>
            <a:r>
              <a:rPr sz="1600" b="1" dirty="0">
                <a:latin typeface="Arial"/>
                <a:cs typeface="Arial"/>
              </a:rPr>
              <a:t>Situación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los </a:t>
            </a:r>
            <a:r>
              <a:rPr sz="1600" b="1" spc="-10" dirty="0">
                <a:latin typeface="Arial"/>
                <a:cs typeface="Arial"/>
              </a:rPr>
              <a:t>profesionales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sanitarios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09942" y="3716401"/>
            <a:ext cx="4239895" cy="1619250"/>
            <a:chOff x="409942" y="3716401"/>
            <a:chExt cx="4239895" cy="1619250"/>
          </a:xfrm>
        </p:grpSpPr>
        <p:sp>
          <p:nvSpPr>
            <p:cNvPr id="28" name="object 28"/>
            <p:cNvSpPr/>
            <p:nvPr/>
          </p:nvSpPr>
          <p:spPr>
            <a:xfrm>
              <a:off x="4053458" y="3794760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6237" y="3716401"/>
              <a:ext cx="156717" cy="1567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942" y="4417947"/>
              <a:ext cx="4239794" cy="91769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4637" y="4432147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70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24637" y="4432147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374650">
              <a:lnSpc>
                <a:spcPct val="100000"/>
              </a:lnSpc>
              <a:spcBef>
                <a:spcPts val="1075"/>
              </a:spcBef>
            </a:pPr>
            <a:r>
              <a:rPr sz="1600" b="1" spc="-10" dirty="0">
                <a:latin typeface="Arial"/>
                <a:cs typeface="Arial"/>
              </a:rPr>
              <a:t>Valoración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ciudadana</a:t>
            </a:r>
            <a:endParaRPr sz="1600" dirty="0">
              <a:latin typeface="Arial"/>
              <a:cs typeface="Arial"/>
            </a:endParaRPr>
          </a:p>
          <a:p>
            <a:pPr marL="41275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del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sistema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sanitario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047109" y="1303007"/>
            <a:ext cx="7543165" cy="3627120"/>
            <a:chOff x="4047109" y="1303007"/>
            <a:chExt cx="7543165" cy="3627120"/>
          </a:xfrm>
        </p:grpSpPr>
        <p:sp>
          <p:nvSpPr>
            <p:cNvPr id="34" name="object 34"/>
            <p:cNvSpPr/>
            <p:nvPr/>
          </p:nvSpPr>
          <p:spPr>
            <a:xfrm>
              <a:off x="4053459" y="4851653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3963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6237" y="4773295"/>
              <a:ext cx="156717" cy="1567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1484" y="1303007"/>
              <a:ext cx="4288535" cy="95403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879588" y="1336141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69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879588" y="1336141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1600">
              <a:latin typeface="Times New Roman"/>
              <a:cs typeface="Times New Roman"/>
            </a:endParaRPr>
          </a:p>
          <a:p>
            <a:pPr marL="42545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Investigación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sanitaria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301483" y="1677416"/>
            <a:ext cx="4288790" cy="1588770"/>
            <a:chOff x="7301483" y="1677416"/>
            <a:chExt cx="4288790" cy="1588770"/>
          </a:xfrm>
        </p:grpSpPr>
        <p:sp>
          <p:nvSpPr>
            <p:cNvPr id="40" name="object 40"/>
            <p:cNvSpPr/>
            <p:nvPr/>
          </p:nvSpPr>
          <p:spPr>
            <a:xfrm>
              <a:off x="7405496" y="1755775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4091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27137" y="1677416"/>
              <a:ext cx="156717" cy="15671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1483" y="2311895"/>
              <a:ext cx="4288535" cy="95403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879587" y="2345029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69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879588" y="2345029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828675" marR="1443355" indent="-163195">
              <a:lnSpc>
                <a:spcPct val="100000"/>
              </a:lnSpc>
              <a:spcBef>
                <a:spcPts val="1075"/>
              </a:spcBef>
            </a:pPr>
            <a:r>
              <a:rPr sz="1600" b="1" dirty="0">
                <a:latin typeface="Arial"/>
                <a:cs typeface="Arial"/>
              </a:rPr>
              <a:t>Presupuestos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financiación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293864" y="2686176"/>
            <a:ext cx="4290060" cy="1610360"/>
            <a:chOff x="7293864" y="2686176"/>
            <a:chExt cx="4290060" cy="1610360"/>
          </a:xfrm>
        </p:grpSpPr>
        <p:sp>
          <p:nvSpPr>
            <p:cNvPr id="46" name="object 46"/>
            <p:cNvSpPr/>
            <p:nvPr/>
          </p:nvSpPr>
          <p:spPr>
            <a:xfrm>
              <a:off x="7405497" y="2764535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4091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27138" y="2686176"/>
              <a:ext cx="156717" cy="15671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93864" y="3342119"/>
              <a:ext cx="4290060" cy="95403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872984" y="3375253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70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2983" y="3375253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664210" marR="1072515" indent="-375285">
              <a:lnSpc>
                <a:spcPct val="100000"/>
              </a:lnSpc>
              <a:spcBef>
                <a:spcPts val="1075"/>
              </a:spcBef>
            </a:pPr>
            <a:r>
              <a:rPr sz="1600" b="1" dirty="0">
                <a:latin typeface="Arial"/>
                <a:cs typeface="Arial"/>
              </a:rPr>
              <a:t>Impacto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económico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del </a:t>
            </a:r>
            <a:r>
              <a:rPr sz="1600" b="1" dirty="0">
                <a:latin typeface="Arial"/>
                <a:cs typeface="Arial"/>
              </a:rPr>
              <a:t>sector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sanitario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293864" y="3716401"/>
            <a:ext cx="4290060" cy="1737995"/>
            <a:chOff x="7293864" y="3716401"/>
            <a:chExt cx="4290060" cy="1737995"/>
          </a:xfrm>
        </p:grpSpPr>
        <p:sp>
          <p:nvSpPr>
            <p:cNvPr id="52" name="object 52"/>
            <p:cNvSpPr/>
            <p:nvPr/>
          </p:nvSpPr>
          <p:spPr>
            <a:xfrm>
              <a:off x="7398893" y="3794760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4090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0534" y="3716401"/>
              <a:ext cx="156718" cy="15671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93864" y="4399775"/>
              <a:ext cx="4290060" cy="105462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872984" y="4432147"/>
              <a:ext cx="3629025" cy="839469"/>
            </a:xfrm>
            <a:custGeom>
              <a:avLst/>
              <a:gdLst/>
              <a:ahLst/>
              <a:cxnLst/>
              <a:rect l="l" t="t" r="r" b="b"/>
              <a:pathLst>
                <a:path w="3629025" h="839470">
                  <a:moveTo>
                    <a:pt x="3628771" y="0"/>
                  </a:moveTo>
                  <a:lnTo>
                    <a:pt x="0" y="0"/>
                  </a:lnTo>
                  <a:lnTo>
                    <a:pt x="0" y="839114"/>
                  </a:lnTo>
                  <a:lnTo>
                    <a:pt x="3628771" y="839114"/>
                  </a:lnTo>
                  <a:lnTo>
                    <a:pt x="362877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7872983" y="4432147"/>
            <a:ext cx="3629025" cy="839469"/>
          </a:xfrm>
          <a:prstGeom prst="rect">
            <a:avLst/>
          </a:prstGeom>
          <a:ln w="12700">
            <a:solidFill>
              <a:srgbClr val="F68D2D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380365" marR="1163955" indent="635" algn="ctr">
              <a:lnSpc>
                <a:spcPct val="100000"/>
              </a:lnSpc>
              <a:spcBef>
                <a:spcPts val="700"/>
              </a:spcBef>
            </a:pPr>
            <a:r>
              <a:rPr sz="1600" b="1" dirty="0">
                <a:latin typeface="Arial"/>
                <a:cs typeface="Arial"/>
              </a:rPr>
              <a:t>Retos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y </a:t>
            </a:r>
            <a:r>
              <a:rPr sz="1600" b="1" spc="-10" dirty="0">
                <a:latin typeface="Arial"/>
                <a:cs typeface="Arial"/>
              </a:rPr>
              <a:t>tendencias </a:t>
            </a:r>
            <a:r>
              <a:rPr sz="1600" b="1" dirty="0">
                <a:latin typeface="Arial"/>
                <a:cs typeface="Arial"/>
              </a:rPr>
              <a:t>globales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del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mercado sanitario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300565" y="1431844"/>
            <a:ext cx="8042909" cy="3678554"/>
            <a:chOff x="3300565" y="1431844"/>
            <a:chExt cx="8042909" cy="3678554"/>
          </a:xfrm>
        </p:grpSpPr>
        <p:sp>
          <p:nvSpPr>
            <p:cNvPr id="58" name="object 58"/>
            <p:cNvSpPr/>
            <p:nvPr/>
          </p:nvSpPr>
          <p:spPr>
            <a:xfrm>
              <a:off x="7398892" y="4851653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4090" y="0"/>
                  </a:lnTo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0533" y="4773295"/>
              <a:ext cx="156718" cy="15671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300565" y="2583673"/>
              <a:ext cx="567055" cy="394970"/>
            </a:xfrm>
            <a:custGeom>
              <a:avLst/>
              <a:gdLst/>
              <a:ahLst/>
              <a:cxnLst/>
              <a:rect l="l" t="t" r="r" b="b"/>
              <a:pathLst>
                <a:path w="567054" h="394969">
                  <a:moveTo>
                    <a:pt x="283515" y="0"/>
                  </a:moveTo>
                  <a:lnTo>
                    <a:pt x="200535" y="83025"/>
                  </a:lnTo>
                  <a:lnTo>
                    <a:pt x="200535" y="103782"/>
                  </a:lnTo>
                  <a:lnTo>
                    <a:pt x="0" y="103782"/>
                  </a:lnTo>
                  <a:lnTo>
                    <a:pt x="0" y="131457"/>
                  </a:lnTo>
                  <a:lnTo>
                    <a:pt x="13830" y="131457"/>
                  </a:lnTo>
                  <a:lnTo>
                    <a:pt x="13830" y="394372"/>
                  </a:lnTo>
                  <a:lnTo>
                    <a:pt x="553201" y="394372"/>
                  </a:lnTo>
                  <a:lnTo>
                    <a:pt x="553201" y="366697"/>
                  </a:lnTo>
                  <a:lnTo>
                    <a:pt x="255855" y="366697"/>
                  </a:lnTo>
                  <a:lnTo>
                    <a:pt x="255855" y="339022"/>
                  </a:lnTo>
                  <a:lnTo>
                    <a:pt x="41490" y="339022"/>
                  </a:lnTo>
                  <a:lnTo>
                    <a:pt x="41490" y="297509"/>
                  </a:lnTo>
                  <a:lnTo>
                    <a:pt x="255855" y="297509"/>
                  </a:lnTo>
                  <a:lnTo>
                    <a:pt x="255855" y="269833"/>
                  </a:lnTo>
                  <a:lnTo>
                    <a:pt x="41490" y="269833"/>
                  </a:lnTo>
                  <a:lnTo>
                    <a:pt x="41490" y="228320"/>
                  </a:lnTo>
                  <a:lnTo>
                    <a:pt x="553201" y="228320"/>
                  </a:lnTo>
                  <a:lnTo>
                    <a:pt x="553201" y="200645"/>
                  </a:lnTo>
                  <a:lnTo>
                    <a:pt x="41490" y="200645"/>
                  </a:lnTo>
                  <a:lnTo>
                    <a:pt x="41490" y="159132"/>
                  </a:lnTo>
                  <a:lnTo>
                    <a:pt x="270584" y="159132"/>
                  </a:lnTo>
                  <a:lnTo>
                    <a:pt x="270584" y="153044"/>
                  </a:lnTo>
                  <a:lnTo>
                    <a:pt x="248041" y="153044"/>
                  </a:lnTo>
                  <a:lnTo>
                    <a:pt x="235110" y="130627"/>
                  </a:lnTo>
                  <a:lnTo>
                    <a:pt x="257722" y="117619"/>
                  </a:lnTo>
                  <a:lnTo>
                    <a:pt x="235110" y="104612"/>
                  </a:lnTo>
                  <a:lnTo>
                    <a:pt x="248041" y="82195"/>
                  </a:lnTo>
                  <a:lnTo>
                    <a:pt x="270584" y="82195"/>
                  </a:lnTo>
                  <a:lnTo>
                    <a:pt x="270584" y="69188"/>
                  </a:lnTo>
                  <a:lnTo>
                    <a:pt x="352665" y="69188"/>
                  </a:lnTo>
                  <a:lnTo>
                    <a:pt x="283515" y="0"/>
                  </a:lnTo>
                  <a:close/>
                </a:path>
                <a:path w="567054" h="394969">
                  <a:moveTo>
                    <a:pt x="553201" y="228320"/>
                  </a:moveTo>
                  <a:lnTo>
                    <a:pt x="525541" y="228320"/>
                  </a:lnTo>
                  <a:lnTo>
                    <a:pt x="525541" y="269833"/>
                  </a:lnTo>
                  <a:lnTo>
                    <a:pt x="311175" y="269833"/>
                  </a:lnTo>
                  <a:lnTo>
                    <a:pt x="311175" y="366697"/>
                  </a:lnTo>
                  <a:lnTo>
                    <a:pt x="553201" y="366697"/>
                  </a:lnTo>
                  <a:lnTo>
                    <a:pt x="553201" y="339022"/>
                  </a:lnTo>
                  <a:lnTo>
                    <a:pt x="345750" y="339022"/>
                  </a:lnTo>
                  <a:lnTo>
                    <a:pt x="345750" y="297509"/>
                  </a:lnTo>
                  <a:lnTo>
                    <a:pt x="553201" y="297509"/>
                  </a:lnTo>
                  <a:lnTo>
                    <a:pt x="553201" y="228320"/>
                  </a:lnTo>
                  <a:close/>
                </a:path>
                <a:path w="567054" h="394969">
                  <a:moveTo>
                    <a:pt x="110640" y="297509"/>
                  </a:moveTo>
                  <a:lnTo>
                    <a:pt x="82980" y="297509"/>
                  </a:lnTo>
                  <a:lnTo>
                    <a:pt x="82980" y="339022"/>
                  </a:lnTo>
                  <a:lnTo>
                    <a:pt x="110640" y="339022"/>
                  </a:lnTo>
                  <a:lnTo>
                    <a:pt x="110640" y="297509"/>
                  </a:lnTo>
                  <a:close/>
                </a:path>
                <a:path w="567054" h="394969">
                  <a:moveTo>
                    <a:pt x="179790" y="297509"/>
                  </a:moveTo>
                  <a:lnTo>
                    <a:pt x="152130" y="297509"/>
                  </a:lnTo>
                  <a:lnTo>
                    <a:pt x="152130" y="339022"/>
                  </a:lnTo>
                  <a:lnTo>
                    <a:pt x="179790" y="339022"/>
                  </a:lnTo>
                  <a:lnTo>
                    <a:pt x="179790" y="297509"/>
                  </a:lnTo>
                  <a:close/>
                </a:path>
                <a:path w="567054" h="394969">
                  <a:moveTo>
                    <a:pt x="255855" y="297509"/>
                  </a:moveTo>
                  <a:lnTo>
                    <a:pt x="221280" y="297509"/>
                  </a:lnTo>
                  <a:lnTo>
                    <a:pt x="221280" y="339022"/>
                  </a:lnTo>
                  <a:lnTo>
                    <a:pt x="255855" y="339022"/>
                  </a:lnTo>
                  <a:lnTo>
                    <a:pt x="255855" y="297509"/>
                  </a:lnTo>
                  <a:close/>
                </a:path>
                <a:path w="567054" h="394969">
                  <a:moveTo>
                    <a:pt x="414900" y="297509"/>
                  </a:moveTo>
                  <a:lnTo>
                    <a:pt x="387240" y="297509"/>
                  </a:lnTo>
                  <a:lnTo>
                    <a:pt x="387240" y="339022"/>
                  </a:lnTo>
                  <a:lnTo>
                    <a:pt x="414900" y="339022"/>
                  </a:lnTo>
                  <a:lnTo>
                    <a:pt x="414900" y="297509"/>
                  </a:lnTo>
                  <a:close/>
                </a:path>
                <a:path w="567054" h="394969">
                  <a:moveTo>
                    <a:pt x="484050" y="297509"/>
                  </a:moveTo>
                  <a:lnTo>
                    <a:pt x="456390" y="297509"/>
                  </a:lnTo>
                  <a:lnTo>
                    <a:pt x="456390" y="339022"/>
                  </a:lnTo>
                  <a:lnTo>
                    <a:pt x="484050" y="339022"/>
                  </a:lnTo>
                  <a:lnTo>
                    <a:pt x="484050" y="297509"/>
                  </a:lnTo>
                  <a:close/>
                </a:path>
                <a:path w="567054" h="394969">
                  <a:moveTo>
                    <a:pt x="553201" y="297509"/>
                  </a:moveTo>
                  <a:lnTo>
                    <a:pt x="525541" y="297509"/>
                  </a:lnTo>
                  <a:lnTo>
                    <a:pt x="525541" y="339022"/>
                  </a:lnTo>
                  <a:lnTo>
                    <a:pt x="553201" y="339022"/>
                  </a:lnTo>
                  <a:lnTo>
                    <a:pt x="553201" y="297509"/>
                  </a:lnTo>
                  <a:close/>
                </a:path>
                <a:path w="567054" h="394969">
                  <a:moveTo>
                    <a:pt x="110640" y="228320"/>
                  </a:moveTo>
                  <a:lnTo>
                    <a:pt x="82980" y="228320"/>
                  </a:lnTo>
                  <a:lnTo>
                    <a:pt x="82980" y="269833"/>
                  </a:lnTo>
                  <a:lnTo>
                    <a:pt x="110640" y="269833"/>
                  </a:lnTo>
                  <a:lnTo>
                    <a:pt x="110640" y="228320"/>
                  </a:lnTo>
                  <a:close/>
                </a:path>
                <a:path w="567054" h="394969">
                  <a:moveTo>
                    <a:pt x="179790" y="228320"/>
                  </a:moveTo>
                  <a:lnTo>
                    <a:pt x="152130" y="228320"/>
                  </a:lnTo>
                  <a:lnTo>
                    <a:pt x="152130" y="269833"/>
                  </a:lnTo>
                  <a:lnTo>
                    <a:pt x="179790" y="269833"/>
                  </a:lnTo>
                  <a:lnTo>
                    <a:pt x="179790" y="228320"/>
                  </a:lnTo>
                  <a:close/>
                </a:path>
                <a:path w="567054" h="394969">
                  <a:moveTo>
                    <a:pt x="345750" y="228320"/>
                  </a:moveTo>
                  <a:lnTo>
                    <a:pt x="221280" y="228320"/>
                  </a:lnTo>
                  <a:lnTo>
                    <a:pt x="221280" y="269833"/>
                  </a:lnTo>
                  <a:lnTo>
                    <a:pt x="345750" y="269833"/>
                  </a:lnTo>
                  <a:lnTo>
                    <a:pt x="345750" y="228320"/>
                  </a:lnTo>
                  <a:close/>
                </a:path>
                <a:path w="567054" h="394969">
                  <a:moveTo>
                    <a:pt x="414900" y="228320"/>
                  </a:moveTo>
                  <a:lnTo>
                    <a:pt x="387240" y="228320"/>
                  </a:lnTo>
                  <a:lnTo>
                    <a:pt x="387240" y="269833"/>
                  </a:lnTo>
                  <a:lnTo>
                    <a:pt x="414900" y="269833"/>
                  </a:lnTo>
                  <a:lnTo>
                    <a:pt x="414900" y="228320"/>
                  </a:lnTo>
                  <a:close/>
                </a:path>
                <a:path w="567054" h="394969">
                  <a:moveTo>
                    <a:pt x="484050" y="228320"/>
                  </a:moveTo>
                  <a:lnTo>
                    <a:pt x="456390" y="228320"/>
                  </a:lnTo>
                  <a:lnTo>
                    <a:pt x="456390" y="269833"/>
                  </a:lnTo>
                  <a:lnTo>
                    <a:pt x="484050" y="269833"/>
                  </a:lnTo>
                  <a:lnTo>
                    <a:pt x="484050" y="228320"/>
                  </a:lnTo>
                  <a:close/>
                </a:path>
                <a:path w="567054" h="394969">
                  <a:moveTo>
                    <a:pt x="110640" y="159132"/>
                  </a:moveTo>
                  <a:lnTo>
                    <a:pt x="82980" y="159132"/>
                  </a:lnTo>
                  <a:lnTo>
                    <a:pt x="82980" y="200645"/>
                  </a:lnTo>
                  <a:lnTo>
                    <a:pt x="110640" y="200645"/>
                  </a:lnTo>
                  <a:lnTo>
                    <a:pt x="110640" y="159132"/>
                  </a:lnTo>
                  <a:close/>
                </a:path>
                <a:path w="567054" h="394969">
                  <a:moveTo>
                    <a:pt x="179790" y="159132"/>
                  </a:moveTo>
                  <a:lnTo>
                    <a:pt x="152130" y="159132"/>
                  </a:lnTo>
                  <a:lnTo>
                    <a:pt x="152130" y="200645"/>
                  </a:lnTo>
                  <a:lnTo>
                    <a:pt x="179790" y="200645"/>
                  </a:lnTo>
                  <a:lnTo>
                    <a:pt x="179790" y="159132"/>
                  </a:lnTo>
                  <a:close/>
                </a:path>
                <a:path w="567054" h="394969">
                  <a:moveTo>
                    <a:pt x="270584" y="159132"/>
                  </a:moveTo>
                  <a:lnTo>
                    <a:pt x="221280" y="159132"/>
                  </a:lnTo>
                  <a:lnTo>
                    <a:pt x="221280" y="200645"/>
                  </a:lnTo>
                  <a:lnTo>
                    <a:pt x="345750" y="200645"/>
                  </a:lnTo>
                  <a:lnTo>
                    <a:pt x="345750" y="166051"/>
                  </a:lnTo>
                  <a:lnTo>
                    <a:pt x="270584" y="166051"/>
                  </a:lnTo>
                  <a:lnTo>
                    <a:pt x="270584" y="159132"/>
                  </a:lnTo>
                  <a:close/>
                </a:path>
                <a:path w="567054" h="394969">
                  <a:moveTo>
                    <a:pt x="414900" y="159132"/>
                  </a:moveTo>
                  <a:lnTo>
                    <a:pt x="387240" y="159132"/>
                  </a:lnTo>
                  <a:lnTo>
                    <a:pt x="387240" y="200645"/>
                  </a:lnTo>
                  <a:lnTo>
                    <a:pt x="414900" y="200645"/>
                  </a:lnTo>
                  <a:lnTo>
                    <a:pt x="414900" y="159132"/>
                  </a:lnTo>
                  <a:close/>
                </a:path>
                <a:path w="567054" h="394969">
                  <a:moveTo>
                    <a:pt x="484050" y="159132"/>
                  </a:moveTo>
                  <a:lnTo>
                    <a:pt x="456390" y="159132"/>
                  </a:lnTo>
                  <a:lnTo>
                    <a:pt x="456390" y="200645"/>
                  </a:lnTo>
                  <a:lnTo>
                    <a:pt x="484050" y="200645"/>
                  </a:lnTo>
                  <a:lnTo>
                    <a:pt x="484050" y="159132"/>
                  </a:lnTo>
                  <a:close/>
                </a:path>
                <a:path w="567054" h="394969">
                  <a:moveTo>
                    <a:pt x="553201" y="159132"/>
                  </a:moveTo>
                  <a:lnTo>
                    <a:pt x="525540" y="159132"/>
                  </a:lnTo>
                  <a:lnTo>
                    <a:pt x="525540" y="200645"/>
                  </a:lnTo>
                  <a:lnTo>
                    <a:pt x="553201" y="200645"/>
                  </a:lnTo>
                  <a:lnTo>
                    <a:pt x="553201" y="159132"/>
                  </a:lnTo>
                  <a:close/>
                </a:path>
                <a:path w="567054" h="394969">
                  <a:moveTo>
                    <a:pt x="296446" y="139967"/>
                  </a:moveTo>
                  <a:lnTo>
                    <a:pt x="296446" y="166051"/>
                  </a:lnTo>
                  <a:lnTo>
                    <a:pt x="345750" y="166051"/>
                  </a:lnTo>
                  <a:lnTo>
                    <a:pt x="345750" y="159132"/>
                  </a:lnTo>
                  <a:lnTo>
                    <a:pt x="553201" y="159132"/>
                  </a:lnTo>
                  <a:lnTo>
                    <a:pt x="553201" y="153044"/>
                  </a:lnTo>
                  <a:lnTo>
                    <a:pt x="318989" y="153044"/>
                  </a:lnTo>
                  <a:lnTo>
                    <a:pt x="296446" y="139967"/>
                  </a:lnTo>
                  <a:close/>
                </a:path>
                <a:path w="567054" h="394969">
                  <a:moveTo>
                    <a:pt x="270584" y="139967"/>
                  </a:moveTo>
                  <a:lnTo>
                    <a:pt x="248041" y="153044"/>
                  </a:lnTo>
                  <a:lnTo>
                    <a:pt x="270584" y="153044"/>
                  </a:lnTo>
                  <a:lnTo>
                    <a:pt x="270584" y="139967"/>
                  </a:lnTo>
                  <a:close/>
                </a:path>
                <a:path w="567054" h="394969">
                  <a:moveTo>
                    <a:pt x="365665" y="82195"/>
                  </a:moveTo>
                  <a:lnTo>
                    <a:pt x="318989" y="82195"/>
                  </a:lnTo>
                  <a:lnTo>
                    <a:pt x="331920" y="104612"/>
                  </a:lnTo>
                  <a:lnTo>
                    <a:pt x="309308" y="117619"/>
                  </a:lnTo>
                  <a:lnTo>
                    <a:pt x="331920" y="130627"/>
                  </a:lnTo>
                  <a:lnTo>
                    <a:pt x="318989" y="153044"/>
                  </a:lnTo>
                  <a:lnTo>
                    <a:pt x="553201" y="153044"/>
                  </a:lnTo>
                  <a:lnTo>
                    <a:pt x="553201" y="131457"/>
                  </a:lnTo>
                  <a:lnTo>
                    <a:pt x="567031" y="131457"/>
                  </a:lnTo>
                  <a:lnTo>
                    <a:pt x="567031" y="103782"/>
                  </a:lnTo>
                  <a:lnTo>
                    <a:pt x="366495" y="103782"/>
                  </a:lnTo>
                  <a:lnTo>
                    <a:pt x="366495" y="83025"/>
                  </a:lnTo>
                  <a:lnTo>
                    <a:pt x="365665" y="82195"/>
                  </a:lnTo>
                  <a:close/>
                </a:path>
                <a:path w="567054" h="394969">
                  <a:moveTo>
                    <a:pt x="270584" y="82195"/>
                  </a:moveTo>
                  <a:lnTo>
                    <a:pt x="248041" y="82195"/>
                  </a:lnTo>
                  <a:lnTo>
                    <a:pt x="270584" y="95272"/>
                  </a:lnTo>
                  <a:lnTo>
                    <a:pt x="270584" y="82195"/>
                  </a:lnTo>
                  <a:close/>
                </a:path>
                <a:path w="567054" h="394969">
                  <a:moveTo>
                    <a:pt x="352665" y="69188"/>
                  </a:moveTo>
                  <a:lnTo>
                    <a:pt x="296446" y="69188"/>
                  </a:lnTo>
                  <a:lnTo>
                    <a:pt x="296446" y="95272"/>
                  </a:lnTo>
                  <a:lnTo>
                    <a:pt x="318989" y="82195"/>
                  </a:lnTo>
                  <a:lnTo>
                    <a:pt x="365665" y="82195"/>
                  </a:lnTo>
                  <a:lnTo>
                    <a:pt x="352665" y="69188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63691" y="2508719"/>
              <a:ext cx="240780" cy="14005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376472" y="1431848"/>
              <a:ext cx="7966709" cy="3678554"/>
            </a:xfrm>
            <a:custGeom>
              <a:avLst/>
              <a:gdLst/>
              <a:ahLst/>
              <a:cxnLst/>
              <a:rect l="l" t="t" r="r" b="b"/>
              <a:pathLst>
                <a:path w="7966709" h="3678554">
                  <a:moveTo>
                    <a:pt x="357339" y="2474696"/>
                  </a:moveTo>
                  <a:lnTo>
                    <a:pt x="353898" y="2471267"/>
                  </a:lnTo>
                  <a:lnTo>
                    <a:pt x="345401" y="2471267"/>
                  </a:lnTo>
                  <a:lnTo>
                    <a:pt x="341972" y="2474696"/>
                  </a:lnTo>
                  <a:lnTo>
                    <a:pt x="341972" y="2483193"/>
                  </a:lnTo>
                  <a:lnTo>
                    <a:pt x="345401" y="2486634"/>
                  </a:lnTo>
                  <a:lnTo>
                    <a:pt x="353898" y="2486634"/>
                  </a:lnTo>
                  <a:lnTo>
                    <a:pt x="357339" y="2483193"/>
                  </a:lnTo>
                  <a:lnTo>
                    <a:pt x="357339" y="2478951"/>
                  </a:lnTo>
                  <a:lnTo>
                    <a:pt x="357339" y="2474696"/>
                  </a:lnTo>
                  <a:close/>
                </a:path>
                <a:path w="7966709" h="3678554">
                  <a:moveTo>
                    <a:pt x="463448" y="3245027"/>
                  </a:moveTo>
                  <a:lnTo>
                    <a:pt x="461772" y="3236518"/>
                  </a:lnTo>
                  <a:lnTo>
                    <a:pt x="457136" y="3229546"/>
                  </a:lnTo>
                  <a:lnTo>
                    <a:pt x="450227" y="3224834"/>
                  </a:lnTo>
                  <a:lnTo>
                    <a:pt x="441744" y="3223069"/>
                  </a:lnTo>
                  <a:lnTo>
                    <a:pt x="380466" y="3223069"/>
                  </a:lnTo>
                  <a:lnTo>
                    <a:pt x="380466" y="3376333"/>
                  </a:lnTo>
                  <a:lnTo>
                    <a:pt x="377964" y="3388753"/>
                  </a:lnTo>
                  <a:lnTo>
                    <a:pt x="371119" y="3398913"/>
                  </a:lnTo>
                  <a:lnTo>
                    <a:pt x="360984" y="3405746"/>
                  </a:lnTo>
                  <a:lnTo>
                    <a:pt x="348564" y="3408261"/>
                  </a:lnTo>
                  <a:lnTo>
                    <a:pt x="336130" y="3405746"/>
                  </a:lnTo>
                  <a:lnTo>
                    <a:pt x="325996" y="3398913"/>
                  </a:lnTo>
                  <a:lnTo>
                    <a:pt x="319151" y="3388753"/>
                  </a:lnTo>
                  <a:lnTo>
                    <a:pt x="316649" y="3376333"/>
                  </a:lnTo>
                  <a:lnTo>
                    <a:pt x="319151" y="3363899"/>
                  </a:lnTo>
                  <a:lnTo>
                    <a:pt x="325996" y="3353752"/>
                  </a:lnTo>
                  <a:lnTo>
                    <a:pt x="336130" y="3346907"/>
                  </a:lnTo>
                  <a:lnTo>
                    <a:pt x="348564" y="3344405"/>
                  </a:lnTo>
                  <a:lnTo>
                    <a:pt x="360984" y="3346907"/>
                  </a:lnTo>
                  <a:lnTo>
                    <a:pt x="371119" y="3353752"/>
                  </a:lnTo>
                  <a:lnTo>
                    <a:pt x="377964" y="3363899"/>
                  </a:lnTo>
                  <a:lnTo>
                    <a:pt x="380466" y="3376333"/>
                  </a:lnTo>
                  <a:lnTo>
                    <a:pt x="380466" y="3223069"/>
                  </a:lnTo>
                  <a:lnTo>
                    <a:pt x="278345" y="3223069"/>
                  </a:lnTo>
                  <a:lnTo>
                    <a:pt x="278345" y="3376333"/>
                  </a:lnTo>
                  <a:lnTo>
                    <a:pt x="275844" y="3388753"/>
                  </a:lnTo>
                  <a:lnTo>
                    <a:pt x="268998" y="3398913"/>
                  </a:lnTo>
                  <a:lnTo>
                    <a:pt x="258864" y="3405746"/>
                  </a:lnTo>
                  <a:lnTo>
                    <a:pt x="246443" y="3408261"/>
                  </a:lnTo>
                  <a:lnTo>
                    <a:pt x="234010" y="3405746"/>
                  </a:lnTo>
                  <a:lnTo>
                    <a:pt x="223875" y="3398913"/>
                  </a:lnTo>
                  <a:lnTo>
                    <a:pt x="217030" y="3388753"/>
                  </a:lnTo>
                  <a:lnTo>
                    <a:pt x="214528" y="3376333"/>
                  </a:lnTo>
                  <a:lnTo>
                    <a:pt x="217030" y="3363899"/>
                  </a:lnTo>
                  <a:lnTo>
                    <a:pt x="223875" y="3353752"/>
                  </a:lnTo>
                  <a:lnTo>
                    <a:pt x="234010" y="3346907"/>
                  </a:lnTo>
                  <a:lnTo>
                    <a:pt x="246430" y="3344405"/>
                  </a:lnTo>
                  <a:lnTo>
                    <a:pt x="258864" y="3346907"/>
                  </a:lnTo>
                  <a:lnTo>
                    <a:pt x="268998" y="3353752"/>
                  </a:lnTo>
                  <a:lnTo>
                    <a:pt x="275844" y="3363899"/>
                  </a:lnTo>
                  <a:lnTo>
                    <a:pt x="278345" y="3376333"/>
                  </a:lnTo>
                  <a:lnTo>
                    <a:pt x="278345" y="3223069"/>
                  </a:lnTo>
                  <a:lnTo>
                    <a:pt x="176225" y="3223069"/>
                  </a:lnTo>
                  <a:lnTo>
                    <a:pt x="176225" y="3376333"/>
                  </a:lnTo>
                  <a:lnTo>
                    <a:pt x="173723" y="3388753"/>
                  </a:lnTo>
                  <a:lnTo>
                    <a:pt x="166878" y="3398913"/>
                  </a:lnTo>
                  <a:lnTo>
                    <a:pt x="156743" y="3405746"/>
                  </a:lnTo>
                  <a:lnTo>
                    <a:pt x="144310" y="3408261"/>
                  </a:lnTo>
                  <a:lnTo>
                    <a:pt x="131889" y="3405746"/>
                  </a:lnTo>
                  <a:lnTo>
                    <a:pt x="121754" y="3398913"/>
                  </a:lnTo>
                  <a:lnTo>
                    <a:pt x="114909" y="3388753"/>
                  </a:lnTo>
                  <a:lnTo>
                    <a:pt x="112407" y="3376333"/>
                  </a:lnTo>
                  <a:lnTo>
                    <a:pt x="114909" y="3363899"/>
                  </a:lnTo>
                  <a:lnTo>
                    <a:pt x="121754" y="3353752"/>
                  </a:lnTo>
                  <a:lnTo>
                    <a:pt x="131889" y="3346907"/>
                  </a:lnTo>
                  <a:lnTo>
                    <a:pt x="144310" y="3344405"/>
                  </a:lnTo>
                  <a:lnTo>
                    <a:pt x="156743" y="3346907"/>
                  </a:lnTo>
                  <a:lnTo>
                    <a:pt x="166878" y="3353752"/>
                  </a:lnTo>
                  <a:lnTo>
                    <a:pt x="173723" y="3363899"/>
                  </a:lnTo>
                  <a:lnTo>
                    <a:pt x="176225" y="3376333"/>
                  </a:lnTo>
                  <a:lnTo>
                    <a:pt x="176225" y="3223069"/>
                  </a:lnTo>
                  <a:lnTo>
                    <a:pt x="51130" y="3223069"/>
                  </a:lnTo>
                  <a:lnTo>
                    <a:pt x="42646" y="3224834"/>
                  </a:lnTo>
                  <a:lnTo>
                    <a:pt x="35737" y="3229546"/>
                  </a:lnTo>
                  <a:lnTo>
                    <a:pt x="31102" y="3236518"/>
                  </a:lnTo>
                  <a:lnTo>
                    <a:pt x="29425" y="3245027"/>
                  </a:lnTo>
                  <a:lnTo>
                    <a:pt x="29425" y="3509035"/>
                  </a:lnTo>
                  <a:lnTo>
                    <a:pt x="31102" y="3517544"/>
                  </a:lnTo>
                  <a:lnTo>
                    <a:pt x="35737" y="3524516"/>
                  </a:lnTo>
                  <a:lnTo>
                    <a:pt x="42646" y="3529228"/>
                  </a:lnTo>
                  <a:lnTo>
                    <a:pt x="51130" y="3530993"/>
                  </a:lnTo>
                  <a:lnTo>
                    <a:pt x="116230" y="3530993"/>
                  </a:lnTo>
                  <a:lnTo>
                    <a:pt x="116230" y="3619004"/>
                  </a:lnTo>
                  <a:lnTo>
                    <a:pt x="203034" y="3530993"/>
                  </a:lnTo>
                  <a:lnTo>
                    <a:pt x="441744" y="3530993"/>
                  </a:lnTo>
                  <a:lnTo>
                    <a:pt x="450227" y="3529241"/>
                  </a:lnTo>
                  <a:lnTo>
                    <a:pt x="457136" y="3524516"/>
                  </a:lnTo>
                  <a:lnTo>
                    <a:pt x="461772" y="3517544"/>
                  </a:lnTo>
                  <a:lnTo>
                    <a:pt x="463448" y="3509035"/>
                  </a:lnTo>
                  <a:lnTo>
                    <a:pt x="463448" y="3408261"/>
                  </a:lnTo>
                  <a:lnTo>
                    <a:pt x="463448" y="3344405"/>
                  </a:lnTo>
                  <a:lnTo>
                    <a:pt x="463448" y="3245027"/>
                  </a:lnTo>
                  <a:close/>
                </a:path>
                <a:path w="7966709" h="3678554">
                  <a:moveTo>
                    <a:pt x="476402" y="2487358"/>
                  </a:moveTo>
                  <a:lnTo>
                    <a:pt x="459536" y="2441638"/>
                  </a:lnTo>
                  <a:lnTo>
                    <a:pt x="445668" y="2427351"/>
                  </a:lnTo>
                  <a:lnTo>
                    <a:pt x="445668" y="2487358"/>
                  </a:lnTo>
                  <a:lnTo>
                    <a:pt x="445668" y="2605468"/>
                  </a:lnTo>
                  <a:lnTo>
                    <a:pt x="416140" y="2616898"/>
                  </a:lnTo>
                  <a:lnTo>
                    <a:pt x="374650" y="2624518"/>
                  </a:lnTo>
                  <a:lnTo>
                    <a:pt x="324573" y="2630868"/>
                  </a:lnTo>
                  <a:lnTo>
                    <a:pt x="269227" y="2633408"/>
                  </a:lnTo>
                  <a:lnTo>
                    <a:pt x="211975" y="2633408"/>
                  </a:lnTo>
                  <a:lnTo>
                    <a:pt x="156146" y="2629598"/>
                  </a:lnTo>
                  <a:lnTo>
                    <a:pt x="105117" y="2624518"/>
                  </a:lnTo>
                  <a:lnTo>
                    <a:pt x="62217" y="2616898"/>
                  </a:lnTo>
                  <a:lnTo>
                    <a:pt x="30797" y="2605468"/>
                  </a:lnTo>
                  <a:lnTo>
                    <a:pt x="30797" y="2487358"/>
                  </a:lnTo>
                  <a:lnTo>
                    <a:pt x="48399" y="2453068"/>
                  </a:lnTo>
                  <a:lnTo>
                    <a:pt x="82207" y="2430208"/>
                  </a:lnTo>
                  <a:lnTo>
                    <a:pt x="119100" y="2412428"/>
                  </a:lnTo>
                  <a:lnTo>
                    <a:pt x="119100" y="2445448"/>
                  </a:lnTo>
                  <a:lnTo>
                    <a:pt x="97929" y="2450528"/>
                  </a:lnTo>
                  <a:lnTo>
                    <a:pt x="80860" y="2463228"/>
                  </a:lnTo>
                  <a:lnTo>
                    <a:pt x="69469" y="2481008"/>
                  </a:lnTo>
                  <a:lnTo>
                    <a:pt x="65303" y="2502598"/>
                  </a:lnTo>
                  <a:lnTo>
                    <a:pt x="65316" y="2506408"/>
                  </a:lnTo>
                  <a:lnTo>
                    <a:pt x="66713" y="2508948"/>
                  </a:lnTo>
                  <a:lnTo>
                    <a:pt x="69151" y="2511488"/>
                  </a:lnTo>
                  <a:lnTo>
                    <a:pt x="69151" y="2559748"/>
                  </a:lnTo>
                  <a:lnTo>
                    <a:pt x="70485" y="2567368"/>
                  </a:lnTo>
                  <a:lnTo>
                    <a:pt x="74168" y="2574988"/>
                  </a:lnTo>
                  <a:lnTo>
                    <a:pt x="79806" y="2580068"/>
                  </a:lnTo>
                  <a:lnTo>
                    <a:pt x="86982" y="2582608"/>
                  </a:lnTo>
                  <a:lnTo>
                    <a:pt x="90855" y="2587688"/>
                  </a:lnTo>
                  <a:lnTo>
                    <a:pt x="98094" y="2588958"/>
                  </a:lnTo>
                  <a:lnTo>
                    <a:pt x="108191" y="2581338"/>
                  </a:lnTo>
                  <a:lnTo>
                    <a:pt x="109131" y="2573718"/>
                  </a:lnTo>
                  <a:lnTo>
                    <a:pt x="104279" y="2567368"/>
                  </a:lnTo>
                  <a:lnTo>
                    <a:pt x="101371" y="2563558"/>
                  </a:lnTo>
                  <a:lnTo>
                    <a:pt x="94132" y="2562288"/>
                  </a:lnTo>
                  <a:lnTo>
                    <a:pt x="88747" y="2567368"/>
                  </a:lnTo>
                  <a:lnTo>
                    <a:pt x="88582" y="2567368"/>
                  </a:lnTo>
                  <a:lnTo>
                    <a:pt x="86118" y="2566098"/>
                  </a:lnTo>
                  <a:lnTo>
                    <a:pt x="84556" y="2563558"/>
                  </a:lnTo>
                  <a:lnTo>
                    <a:pt x="84518" y="2511488"/>
                  </a:lnTo>
                  <a:lnTo>
                    <a:pt x="86956" y="2508948"/>
                  </a:lnTo>
                  <a:lnTo>
                    <a:pt x="88353" y="2506408"/>
                  </a:lnTo>
                  <a:lnTo>
                    <a:pt x="109486" y="2470848"/>
                  </a:lnTo>
                  <a:lnTo>
                    <a:pt x="122936" y="2468308"/>
                  </a:lnTo>
                  <a:lnTo>
                    <a:pt x="130619" y="2468308"/>
                  </a:lnTo>
                  <a:lnTo>
                    <a:pt x="165201" y="2502598"/>
                  </a:lnTo>
                  <a:lnTo>
                    <a:pt x="165214" y="2506408"/>
                  </a:lnTo>
                  <a:lnTo>
                    <a:pt x="166611" y="2508948"/>
                  </a:lnTo>
                  <a:lnTo>
                    <a:pt x="169037" y="2511488"/>
                  </a:lnTo>
                  <a:lnTo>
                    <a:pt x="169011" y="2563558"/>
                  </a:lnTo>
                  <a:lnTo>
                    <a:pt x="167449" y="2566098"/>
                  </a:lnTo>
                  <a:lnTo>
                    <a:pt x="164985" y="2567368"/>
                  </a:lnTo>
                  <a:lnTo>
                    <a:pt x="160172" y="2562288"/>
                  </a:lnTo>
                  <a:lnTo>
                    <a:pt x="152882" y="2563558"/>
                  </a:lnTo>
                  <a:lnTo>
                    <a:pt x="144564" y="2572448"/>
                  </a:lnTo>
                  <a:lnTo>
                    <a:pt x="145110" y="2580068"/>
                  </a:lnTo>
                  <a:lnTo>
                    <a:pt x="154749" y="2588958"/>
                  </a:lnTo>
                  <a:lnTo>
                    <a:pt x="162026" y="2587688"/>
                  </a:lnTo>
                  <a:lnTo>
                    <a:pt x="166458" y="2582608"/>
                  </a:lnTo>
                  <a:lnTo>
                    <a:pt x="166585" y="2582608"/>
                  </a:lnTo>
                  <a:lnTo>
                    <a:pt x="173761" y="2580068"/>
                  </a:lnTo>
                  <a:lnTo>
                    <a:pt x="179400" y="2574988"/>
                  </a:lnTo>
                  <a:lnTo>
                    <a:pt x="183083" y="2567368"/>
                  </a:lnTo>
                  <a:lnTo>
                    <a:pt x="184404" y="2559748"/>
                  </a:lnTo>
                  <a:lnTo>
                    <a:pt x="184404" y="2511488"/>
                  </a:lnTo>
                  <a:lnTo>
                    <a:pt x="186855" y="2508948"/>
                  </a:lnTo>
                  <a:lnTo>
                    <a:pt x="188252" y="2506408"/>
                  </a:lnTo>
                  <a:lnTo>
                    <a:pt x="188252" y="2502598"/>
                  </a:lnTo>
                  <a:lnTo>
                    <a:pt x="172681" y="2463228"/>
                  </a:lnTo>
                  <a:lnTo>
                    <a:pt x="134467" y="2445448"/>
                  </a:lnTo>
                  <a:lnTo>
                    <a:pt x="134467" y="2412428"/>
                  </a:lnTo>
                  <a:lnTo>
                    <a:pt x="134467" y="2406078"/>
                  </a:lnTo>
                  <a:lnTo>
                    <a:pt x="138684" y="2404808"/>
                  </a:lnTo>
                  <a:lnTo>
                    <a:pt x="140906" y="2403538"/>
                  </a:lnTo>
                  <a:lnTo>
                    <a:pt x="160108" y="2412428"/>
                  </a:lnTo>
                  <a:lnTo>
                    <a:pt x="183286" y="2420048"/>
                  </a:lnTo>
                  <a:lnTo>
                    <a:pt x="209600" y="2423858"/>
                  </a:lnTo>
                  <a:lnTo>
                    <a:pt x="238201" y="2426398"/>
                  </a:lnTo>
                  <a:lnTo>
                    <a:pt x="266788" y="2423858"/>
                  </a:lnTo>
                  <a:lnTo>
                    <a:pt x="293090" y="2420048"/>
                  </a:lnTo>
                  <a:lnTo>
                    <a:pt x="316268" y="2412428"/>
                  </a:lnTo>
                  <a:lnTo>
                    <a:pt x="335445" y="2403538"/>
                  </a:lnTo>
                  <a:lnTo>
                    <a:pt x="337705" y="2404808"/>
                  </a:lnTo>
                  <a:lnTo>
                    <a:pt x="339775" y="2404808"/>
                  </a:lnTo>
                  <a:lnTo>
                    <a:pt x="341960" y="2406078"/>
                  </a:lnTo>
                  <a:lnTo>
                    <a:pt x="342049" y="2450528"/>
                  </a:lnTo>
                  <a:lnTo>
                    <a:pt x="331050" y="2455608"/>
                  </a:lnTo>
                  <a:lnTo>
                    <a:pt x="323215" y="2464498"/>
                  </a:lnTo>
                  <a:lnTo>
                    <a:pt x="319239" y="2474658"/>
                  </a:lnTo>
                  <a:lnTo>
                    <a:pt x="319735" y="2484818"/>
                  </a:lnTo>
                  <a:lnTo>
                    <a:pt x="319862" y="2487358"/>
                  </a:lnTo>
                  <a:lnTo>
                    <a:pt x="325145" y="2498788"/>
                  </a:lnTo>
                  <a:lnTo>
                    <a:pt x="333946" y="2506408"/>
                  </a:lnTo>
                  <a:lnTo>
                    <a:pt x="345033" y="2510218"/>
                  </a:lnTo>
                  <a:lnTo>
                    <a:pt x="357225" y="2508948"/>
                  </a:lnTo>
                  <a:lnTo>
                    <a:pt x="368223" y="2503868"/>
                  </a:lnTo>
                  <a:lnTo>
                    <a:pt x="376072" y="2494978"/>
                  </a:lnTo>
                  <a:lnTo>
                    <a:pt x="380034" y="2484818"/>
                  </a:lnTo>
                  <a:lnTo>
                    <a:pt x="379857" y="2481008"/>
                  </a:lnTo>
                  <a:lnTo>
                    <a:pt x="379730" y="2478468"/>
                  </a:lnTo>
                  <a:lnTo>
                    <a:pt x="379679" y="2477198"/>
                  </a:lnTo>
                  <a:lnTo>
                    <a:pt x="379552" y="2474658"/>
                  </a:lnTo>
                  <a:lnTo>
                    <a:pt x="379425" y="2472118"/>
                  </a:lnTo>
                  <a:lnTo>
                    <a:pt x="376326" y="2464498"/>
                  </a:lnTo>
                  <a:lnTo>
                    <a:pt x="371373" y="2458148"/>
                  </a:lnTo>
                  <a:lnTo>
                    <a:pt x="365023" y="2453170"/>
                  </a:lnTo>
                  <a:lnTo>
                    <a:pt x="365023" y="2470848"/>
                  </a:lnTo>
                  <a:lnTo>
                    <a:pt x="365023" y="2488628"/>
                  </a:lnTo>
                  <a:lnTo>
                    <a:pt x="358140" y="2494978"/>
                  </a:lnTo>
                  <a:lnTo>
                    <a:pt x="341160" y="2494978"/>
                  </a:lnTo>
                  <a:lnTo>
                    <a:pt x="334289" y="2488628"/>
                  </a:lnTo>
                  <a:lnTo>
                    <a:pt x="334289" y="2470848"/>
                  </a:lnTo>
                  <a:lnTo>
                    <a:pt x="341160" y="2464498"/>
                  </a:lnTo>
                  <a:lnTo>
                    <a:pt x="358140" y="2464498"/>
                  </a:lnTo>
                  <a:lnTo>
                    <a:pt x="365023" y="2470848"/>
                  </a:lnTo>
                  <a:lnTo>
                    <a:pt x="365023" y="2453170"/>
                  </a:lnTo>
                  <a:lnTo>
                    <a:pt x="357225" y="2450528"/>
                  </a:lnTo>
                  <a:lnTo>
                    <a:pt x="357327" y="2412428"/>
                  </a:lnTo>
                  <a:lnTo>
                    <a:pt x="394208" y="2430208"/>
                  </a:lnTo>
                  <a:lnTo>
                    <a:pt x="428015" y="2453068"/>
                  </a:lnTo>
                  <a:lnTo>
                    <a:pt x="445668" y="2487358"/>
                  </a:lnTo>
                  <a:lnTo>
                    <a:pt x="445668" y="2427351"/>
                  </a:lnTo>
                  <a:lnTo>
                    <a:pt x="428129" y="2414968"/>
                  </a:lnTo>
                  <a:lnTo>
                    <a:pt x="423849" y="2412428"/>
                  </a:lnTo>
                  <a:lnTo>
                    <a:pt x="408863" y="2403538"/>
                  </a:lnTo>
                  <a:lnTo>
                    <a:pt x="404583" y="2400998"/>
                  </a:lnTo>
                  <a:lnTo>
                    <a:pt x="392010" y="2394648"/>
                  </a:lnTo>
                  <a:lnTo>
                    <a:pt x="376923" y="2387028"/>
                  </a:lnTo>
                  <a:lnTo>
                    <a:pt x="344728" y="2374328"/>
                  </a:lnTo>
                  <a:lnTo>
                    <a:pt x="356793" y="2373058"/>
                  </a:lnTo>
                  <a:lnTo>
                    <a:pt x="368706" y="2370518"/>
                  </a:lnTo>
                  <a:lnTo>
                    <a:pt x="391871" y="2362898"/>
                  </a:lnTo>
                  <a:lnTo>
                    <a:pt x="388988" y="2360358"/>
                  </a:lnTo>
                  <a:lnTo>
                    <a:pt x="384911" y="2355278"/>
                  </a:lnTo>
                  <a:lnTo>
                    <a:pt x="381838" y="2351468"/>
                  </a:lnTo>
                  <a:lnTo>
                    <a:pt x="372668" y="2336228"/>
                  </a:lnTo>
                  <a:lnTo>
                    <a:pt x="371817" y="2333688"/>
                  </a:lnTo>
                  <a:lnTo>
                    <a:pt x="363728" y="2309558"/>
                  </a:lnTo>
                  <a:lnTo>
                    <a:pt x="363867" y="2282888"/>
                  </a:lnTo>
                  <a:lnTo>
                    <a:pt x="370852" y="2247328"/>
                  </a:lnTo>
                  <a:lnTo>
                    <a:pt x="379158" y="2206688"/>
                  </a:lnTo>
                  <a:lnTo>
                    <a:pt x="383260" y="2168588"/>
                  </a:lnTo>
                  <a:lnTo>
                    <a:pt x="381279" y="2144458"/>
                  </a:lnTo>
                  <a:lnTo>
                    <a:pt x="378917" y="2136838"/>
                  </a:lnTo>
                  <a:lnTo>
                    <a:pt x="375386" y="2125408"/>
                  </a:lnTo>
                  <a:lnTo>
                    <a:pt x="365721" y="2112708"/>
                  </a:lnTo>
                  <a:lnTo>
                    <a:pt x="352374" y="2102548"/>
                  </a:lnTo>
                  <a:lnTo>
                    <a:pt x="341426" y="2100008"/>
                  </a:lnTo>
                  <a:lnTo>
                    <a:pt x="330403" y="2100008"/>
                  </a:lnTo>
                  <a:lnTo>
                    <a:pt x="330403" y="2209228"/>
                  </a:lnTo>
                  <a:lnTo>
                    <a:pt x="330403" y="2240978"/>
                  </a:lnTo>
                  <a:lnTo>
                    <a:pt x="323164" y="2276538"/>
                  </a:lnTo>
                  <a:lnTo>
                    <a:pt x="303403" y="2307018"/>
                  </a:lnTo>
                  <a:lnTo>
                    <a:pt x="298297" y="2310346"/>
                  </a:lnTo>
                  <a:lnTo>
                    <a:pt x="298297" y="2387028"/>
                  </a:lnTo>
                  <a:lnTo>
                    <a:pt x="283540" y="2390838"/>
                  </a:lnTo>
                  <a:lnTo>
                    <a:pt x="268554" y="2393378"/>
                  </a:lnTo>
                  <a:lnTo>
                    <a:pt x="253428" y="2394648"/>
                  </a:lnTo>
                  <a:lnTo>
                    <a:pt x="222961" y="2394648"/>
                  </a:lnTo>
                  <a:lnTo>
                    <a:pt x="207810" y="2393378"/>
                  </a:lnTo>
                  <a:lnTo>
                    <a:pt x="192824" y="2390838"/>
                  </a:lnTo>
                  <a:lnTo>
                    <a:pt x="178041" y="2387028"/>
                  </a:lnTo>
                  <a:lnTo>
                    <a:pt x="183997" y="2380678"/>
                  </a:lnTo>
                  <a:lnTo>
                    <a:pt x="188417" y="2373058"/>
                  </a:lnTo>
                  <a:lnTo>
                    <a:pt x="191160" y="2365438"/>
                  </a:lnTo>
                  <a:lnTo>
                    <a:pt x="192100" y="2356548"/>
                  </a:lnTo>
                  <a:lnTo>
                    <a:pt x="192100" y="2355278"/>
                  </a:lnTo>
                  <a:lnTo>
                    <a:pt x="214820" y="2361628"/>
                  </a:lnTo>
                  <a:lnTo>
                    <a:pt x="238213" y="2364168"/>
                  </a:lnTo>
                  <a:lnTo>
                    <a:pt x="261607" y="2361628"/>
                  </a:lnTo>
                  <a:lnTo>
                    <a:pt x="284340" y="2355278"/>
                  </a:lnTo>
                  <a:lnTo>
                    <a:pt x="284340" y="2356548"/>
                  </a:lnTo>
                  <a:lnTo>
                    <a:pt x="285254" y="2365438"/>
                  </a:lnTo>
                  <a:lnTo>
                    <a:pt x="287972" y="2373058"/>
                  </a:lnTo>
                  <a:lnTo>
                    <a:pt x="292366" y="2380678"/>
                  </a:lnTo>
                  <a:lnTo>
                    <a:pt x="298297" y="2387028"/>
                  </a:lnTo>
                  <a:lnTo>
                    <a:pt x="298297" y="2310346"/>
                  </a:lnTo>
                  <a:lnTo>
                    <a:pt x="274091" y="2326068"/>
                  </a:lnTo>
                  <a:lnTo>
                    <a:pt x="238201" y="2333688"/>
                  </a:lnTo>
                  <a:lnTo>
                    <a:pt x="202311" y="2326068"/>
                  </a:lnTo>
                  <a:lnTo>
                    <a:pt x="172999" y="2307018"/>
                  </a:lnTo>
                  <a:lnTo>
                    <a:pt x="153238" y="2276538"/>
                  </a:lnTo>
                  <a:lnTo>
                    <a:pt x="145986" y="2240978"/>
                  </a:lnTo>
                  <a:lnTo>
                    <a:pt x="145986" y="2202878"/>
                  </a:lnTo>
                  <a:lnTo>
                    <a:pt x="149733" y="2201608"/>
                  </a:lnTo>
                  <a:lnTo>
                    <a:pt x="157162" y="2201608"/>
                  </a:lnTo>
                  <a:lnTo>
                    <a:pt x="176364" y="2197798"/>
                  </a:lnTo>
                  <a:lnTo>
                    <a:pt x="213791" y="2187638"/>
                  </a:lnTo>
                  <a:lnTo>
                    <a:pt x="250050" y="2171128"/>
                  </a:lnTo>
                  <a:lnTo>
                    <a:pt x="296062" y="2139378"/>
                  </a:lnTo>
                  <a:lnTo>
                    <a:pt x="298996" y="2136838"/>
                  </a:lnTo>
                  <a:lnTo>
                    <a:pt x="303695" y="2136838"/>
                  </a:lnTo>
                  <a:lnTo>
                    <a:pt x="307670" y="2140648"/>
                  </a:lnTo>
                  <a:lnTo>
                    <a:pt x="308381" y="2141918"/>
                  </a:lnTo>
                  <a:lnTo>
                    <a:pt x="310451" y="2155888"/>
                  </a:lnTo>
                  <a:lnTo>
                    <a:pt x="313232" y="2169858"/>
                  </a:lnTo>
                  <a:lnTo>
                    <a:pt x="330403" y="2209228"/>
                  </a:lnTo>
                  <a:lnTo>
                    <a:pt x="330403" y="2100008"/>
                  </a:lnTo>
                  <a:lnTo>
                    <a:pt x="328726" y="2100008"/>
                  </a:lnTo>
                  <a:lnTo>
                    <a:pt x="318211" y="2101278"/>
                  </a:lnTo>
                  <a:lnTo>
                    <a:pt x="313829" y="2102548"/>
                  </a:lnTo>
                  <a:lnTo>
                    <a:pt x="310946" y="2097468"/>
                  </a:lnTo>
                  <a:lnTo>
                    <a:pt x="301091" y="2087308"/>
                  </a:lnTo>
                  <a:lnTo>
                    <a:pt x="282524" y="2073338"/>
                  </a:lnTo>
                  <a:lnTo>
                    <a:pt x="253492" y="2061908"/>
                  </a:lnTo>
                  <a:lnTo>
                    <a:pt x="224497" y="2056828"/>
                  </a:lnTo>
                  <a:lnTo>
                    <a:pt x="195389" y="2056828"/>
                  </a:lnTo>
                  <a:lnTo>
                    <a:pt x="140157" y="2075878"/>
                  </a:lnTo>
                  <a:lnTo>
                    <a:pt x="108000" y="2111438"/>
                  </a:lnTo>
                  <a:lnTo>
                    <a:pt x="96964" y="2183828"/>
                  </a:lnTo>
                  <a:lnTo>
                    <a:pt x="97066" y="2193988"/>
                  </a:lnTo>
                  <a:lnTo>
                    <a:pt x="97853" y="2232088"/>
                  </a:lnTo>
                  <a:lnTo>
                    <a:pt x="100266" y="2273998"/>
                  </a:lnTo>
                  <a:lnTo>
                    <a:pt x="101955" y="2307018"/>
                  </a:lnTo>
                  <a:lnTo>
                    <a:pt x="98907" y="2345118"/>
                  </a:lnTo>
                  <a:lnTo>
                    <a:pt x="84518" y="2375598"/>
                  </a:lnTo>
                  <a:lnTo>
                    <a:pt x="95097" y="2375598"/>
                  </a:lnTo>
                  <a:lnTo>
                    <a:pt x="105676" y="2376868"/>
                  </a:lnTo>
                  <a:lnTo>
                    <a:pt x="116281" y="2376868"/>
                  </a:lnTo>
                  <a:lnTo>
                    <a:pt x="126873" y="2375598"/>
                  </a:lnTo>
                  <a:lnTo>
                    <a:pt x="96367" y="2388298"/>
                  </a:lnTo>
                  <a:lnTo>
                    <a:pt x="47510" y="2414968"/>
                  </a:lnTo>
                  <a:lnTo>
                    <a:pt x="16802" y="2441638"/>
                  </a:lnTo>
                  <a:lnTo>
                    <a:pt x="0" y="2487358"/>
                  </a:lnTo>
                  <a:lnTo>
                    <a:pt x="0" y="2621978"/>
                  </a:lnTo>
                  <a:lnTo>
                    <a:pt x="36207" y="2641028"/>
                  </a:lnTo>
                  <a:lnTo>
                    <a:pt x="77203" y="2651188"/>
                  </a:lnTo>
                  <a:lnTo>
                    <a:pt x="126860" y="2658808"/>
                  </a:lnTo>
                  <a:lnTo>
                    <a:pt x="182232" y="2662618"/>
                  </a:lnTo>
                  <a:lnTo>
                    <a:pt x="240372" y="2663888"/>
                  </a:lnTo>
                  <a:lnTo>
                    <a:pt x="298818" y="2662618"/>
                  </a:lnTo>
                  <a:lnTo>
                    <a:pt x="354063" y="2658808"/>
                  </a:lnTo>
                  <a:lnTo>
                    <a:pt x="403072" y="2651188"/>
                  </a:lnTo>
                  <a:lnTo>
                    <a:pt x="442810" y="2639758"/>
                  </a:lnTo>
                  <a:lnTo>
                    <a:pt x="456526" y="2633408"/>
                  </a:lnTo>
                  <a:lnTo>
                    <a:pt x="470255" y="2627058"/>
                  </a:lnTo>
                  <a:lnTo>
                    <a:pt x="476402" y="2621978"/>
                  </a:lnTo>
                  <a:lnTo>
                    <a:pt x="476402" y="2487358"/>
                  </a:lnTo>
                  <a:close/>
                </a:path>
                <a:path w="7966709" h="3678554">
                  <a:moveTo>
                    <a:pt x="7517193" y="2498445"/>
                  </a:moveTo>
                  <a:lnTo>
                    <a:pt x="7417422" y="2498445"/>
                  </a:lnTo>
                  <a:lnTo>
                    <a:pt x="7417422" y="2598280"/>
                  </a:lnTo>
                  <a:lnTo>
                    <a:pt x="7517193" y="2598280"/>
                  </a:lnTo>
                  <a:lnTo>
                    <a:pt x="7517193" y="2498445"/>
                  </a:lnTo>
                  <a:close/>
                </a:path>
                <a:path w="7966709" h="3678554">
                  <a:moveTo>
                    <a:pt x="7540409" y="3236531"/>
                  </a:moveTo>
                  <a:lnTo>
                    <a:pt x="7539698" y="3235109"/>
                  </a:lnTo>
                  <a:lnTo>
                    <a:pt x="7528280" y="3223691"/>
                  </a:lnTo>
                  <a:lnTo>
                    <a:pt x="7524001" y="3223691"/>
                  </a:lnTo>
                  <a:lnTo>
                    <a:pt x="7506894" y="3240811"/>
                  </a:lnTo>
                  <a:lnTo>
                    <a:pt x="7506894" y="3245091"/>
                  </a:lnTo>
                  <a:lnTo>
                    <a:pt x="7519009" y="3257219"/>
                  </a:lnTo>
                  <a:lnTo>
                    <a:pt x="7519009" y="3264357"/>
                  </a:lnTo>
                  <a:lnTo>
                    <a:pt x="7530427" y="3264357"/>
                  </a:lnTo>
                  <a:lnTo>
                    <a:pt x="7533272" y="3261512"/>
                  </a:lnTo>
                  <a:lnTo>
                    <a:pt x="7533272" y="3250095"/>
                  </a:lnTo>
                  <a:lnTo>
                    <a:pt x="7540409" y="3250095"/>
                  </a:lnTo>
                  <a:lnTo>
                    <a:pt x="7540409" y="3236531"/>
                  </a:lnTo>
                  <a:close/>
                </a:path>
                <a:path w="7966709" h="3678554">
                  <a:moveTo>
                    <a:pt x="7645476" y="2370099"/>
                  </a:moveTo>
                  <a:lnTo>
                    <a:pt x="7545705" y="2370099"/>
                  </a:lnTo>
                  <a:lnTo>
                    <a:pt x="7545705" y="2598280"/>
                  </a:lnTo>
                  <a:lnTo>
                    <a:pt x="7645476" y="2598280"/>
                  </a:lnTo>
                  <a:lnTo>
                    <a:pt x="7645476" y="2370099"/>
                  </a:lnTo>
                  <a:close/>
                </a:path>
                <a:path w="7966709" h="3678554">
                  <a:moveTo>
                    <a:pt x="7694130" y="448754"/>
                  </a:moveTo>
                  <a:lnTo>
                    <a:pt x="7573848" y="398907"/>
                  </a:lnTo>
                  <a:lnTo>
                    <a:pt x="7562774" y="425653"/>
                  </a:lnTo>
                  <a:lnTo>
                    <a:pt x="7683055" y="475500"/>
                  </a:lnTo>
                  <a:lnTo>
                    <a:pt x="7694130" y="448754"/>
                  </a:lnTo>
                  <a:close/>
                </a:path>
                <a:path w="7966709" h="3678554">
                  <a:moveTo>
                    <a:pt x="7773759" y="2241740"/>
                  </a:moveTo>
                  <a:lnTo>
                    <a:pt x="7673988" y="2241740"/>
                  </a:lnTo>
                  <a:lnTo>
                    <a:pt x="7673988" y="2598280"/>
                  </a:lnTo>
                  <a:lnTo>
                    <a:pt x="7773759" y="2598280"/>
                  </a:lnTo>
                  <a:lnTo>
                    <a:pt x="7773759" y="2241740"/>
                  </a:lnTo>
                  <a:close/>
                </a:path>
                <a:path w="7966709" h="3678554">
                  <a:moveTo>
                    <a:pt x="7791932" y="280771"/>
                  </a:moveTo>
                  <a:lnTo>
                    <a:pt x="7789659" y="269506"/>
                  </a:lnTo>
                  <a:lnTo>
                    <a:pt x="7783449" y="260299"/>
                  </a:lnTo>
                  <a:lnTo>
                    <a:pt x="7774254" y="254101"/>
                  </a:lnTo>
                  <a:lnTo>
                    <a:pt x="7763002" y="251828"/>
                  </a:lnTo>
                  <a:lnTo>
                    <a:pt x="7751737" y="254101"/>
                  </a:lnTo>
                  <a:lnTo>
                    <a:pt x="7742542" y="260299"/>
                  </a:lnTo>
                  <a:lnTo>
                    <a:pt x="7736345" y="269506"/>
                  </a:lnTo>
                  <a:lnTo>
                    <a:pt x="7734071" y="280771"/>
                  </a:lnTo>
                  <a:lnTo>
                    <a:pt x="7736345" y="292036"/>
                  </a:lnTo>
                  <a:lnTo>
                    <a:pt x="7742542" y="301231"/>
                  </a:lnTo>
                  <a:lnTo>
                    <a:pt x="7751737" y="307441"/>
                  </a:lnTo>
                  <a:lnTo>
                    <a:pt x="7763002" y="309714"/>
                  </a:lnTo>
                  <a:lnTo>
                    <a:pt x="7774254" y="307441"/>
                  </a:lnTo>
                  <a:lnTo>
                    <a:pt x="7783449" y="301231"/>
                  </a:lnTo>
                  <a:lnTo>
                    <a:pt x="7789659" y="292036"/>
                  </a:lnTo>
                  <a:lnTo>
                    <a:pt x="7791932" y="280771"/>
                  </a:lnTo>
                  <a:close/>
                </a:path>
                <a:path w="7966709" h="3678554">
                  <a:moveTo>
                    <a:pt x="7902041" y="2113394"/>
                  </a:moveTo>
                  <a:lnTo>
                    <a:pt x="7802270" y="2113394"/>
                  </a:lnTo>
                  <a:lnTo>
                    <a:pt x="7802270" y="2598280"/>
                  </a:lnTo>
                  <a:lnTo>
                    <a:pt x="7902041" y="2598280"/>
                  </a:lnTo>
                  <a:lnTo>
                    <a:pt x="7902041" y="2113394"/>
                  </a:lnTo>
                  <a:close/>
                </a:path>
                <a:path w="7966709" h="3678554">
                  <a:moveTo>
                    <a:pt x="7914881" y="555752"/>
                  </a:moveTo>
                  <a:lnTo>
                    <a:pt x="7777467" y="555752"/>
                  </a:lnTo>
                  <a:lnTo>
                    <a:pt x="7813294" y="521792"/>
                  </a:lnTo>
                  <a:lnTo>
                    <a:pt x="7840650" y="480580"/>
                  </a:lnTo>
                  <a:lnTo>
                    <a:pt x="7858112" y="433527"/>
                  </a:lnTo>
                  <a:lnTo>
                    <a:pt x="7864246" y="382079"/>
                  </a:lnTo>
                  <a:lnTo>
                    <a:pt x="7858823" y="338658"/>
                  </a:lnTo>
                  <a:lnTo>
                    <a:pt x="7857617" y="329031"/>
                  </a:lnTo>
                  <a:lnTo>
                    <a:pt x="7855737" y="324192"/>
                  </a:lnTo>
                  <a:lnTo>
                    <a:pt x="7838884" y="280771"/>
                  </a:lnTo>
                  <a:lnTo>
                    <a:pt x="7809636" y="238696"/>
                  </a:lnTo>
                  <a:lnTo>
                    <a:pt x="7808125" y="237350"/>
                  </a:lnTo>
                  <a:lnTo>
                    <a:pt x="7806398" y="235813"/>
                  </a:lnTo>
                  <a:lnTo>
                    <a:pt x="7806398" y="280771"/>
                  </a:lnTo>
                  <a:lnTo>
                    <a:pt x="7802969" y="297624"/>
                  </a:lnTo>
                  <a:lnTo>
                    <a:pt x="7793647" y="311429"/>
                  </a:lnTo>
                  <a:lnTo>
                    <a:pt x="7779842" y="320763"/>
                  </a:lnTo>
                  <a:lnTo>
                    <a:pt x="7763002" y="324180"/>
                  </a:lnTo>
                  <a:lnTo>
                    <a:pt x="7746149" y="320763"/>
                  </a:lnTo>
                  <a:lnTo>
                    <a:pt x="7732357" y="311429"/>
                  </a:lnTo>
                  <a:lnTo>
                    <a:pt x="7723035" y="297624"/>
                  </a:lnTo>
                  <a:lnTo>
                    <a:pt x="7719606" y="280771"/>
                  </a:lnTo>
                  <a:lnTo>
                    <a:pt x="7723035" y="263906"/>
                  </a:lnTo>
                  <a:lnTo>
                    <a:pt x="7732357" y="250101"/>
                  </a:lnTo>
                  <a:lnTo>
                    <a:pt x="7746149" y="240779"/>
                  </a:lnTo>
                  <a:lnTo>
                    <a:pt x="7763002" y="237350"/>
                  </a:lnTo>
                  <a:lnTo>
                    <a:pt x="7779842" y="240779"/>
                  </a:lnTo>
                  <a:lnTo>
                    <a:pt x="7793647" y="250101"/>
                  </a:lnTo>
                  <a:lnTo>
                    <a:pt x="7802969" y="263906"/>
                  </a:lnTo>
                  <a:lnTo>
                    <a:pt x="7806398" y="280771"/>
                  </a:lnTo>
                  <a:lnTo>
                    <a:pt x="7806398" y="235813"/>
                  </a:lnTo>
                  <a:lnTo>
                    <a:pt x="7771676" y="204787"/>
                  </a:lnTo>
                  <a:lnTo>
                    <a:pt x="7830261" y="63677"/>
                  </a:lnTo>
                  <a:lnTo>
                    <a:pt x="7810005" y="55714"/>
                  </a:lnTo>
                  <a:lnTo>
                    <a:pt x="7816786" y="39077"/>
                  </a:lnTo>
                  <a:lnTo>
                    <a:pt x="7825918" y="16649"/>
                  </a:lnTo>
                  <a:lnTo>
                    <a:pt x="7786141" y="0"/>
                  </a:lnTo>
                  <a:lnTo>
                    <a:pt x="7770228" y="39077"/>
                  </a:lnTo>
                  <a:lnTo>
                    <a:pt x="7749984" y="31115"/>
                  </a:lnTo>
                  <a:lnTo>
                    <a:pt x="7627760" y="325628"/>
                  </a:lnTo>
                  <a:lnTo>
                    <a:pt x="7624902" y="336778"/>
                  </a:lnTo>
                  <a:lnTo>
                    <a:pt x="7624953" y="348068"/>
                  </a:lnTo>
                  <a:lnTo>
                    <a:pt x="7627925" y="358914"/>
                  </a:lnTo>
                  <a:lnTo>
                    <a:pt x="7633538" y="368325"/>
                  </a:lnTo>
                  <a:lnTo>
                    <a:pt x="7625588" y="387146"/>
                  </a:lnTo>
                  <a:lnTo>
                    <a:pt x="7665364" y="403783"/>
                  </a:lnTo>
                  <a:lnTo>
                    <a:pt x="7673314" y="384975"/>
                  </a:lnTo>
                  <a:lnTo>
                    <a:pt x="7684021" y="382079"/>
                  </a:lnTo>
                  <a:lnTo>
                    <a:pt x="7693927" y="376555"/>
                  </a:lnTo>
                  <a:lnTo>
                    <a:pt x="7702004" y="368795"/>
                  </a:lnTo>
                  <a:lnTo>
                    <a:pt x="7708036" y="358914"/>
                  </a:lnTo>
                  <a:lnTo>
                    <a:pt x="7715986" y="338658"/>
                  </a:lnTo>
                  <a:lnTo>
                    <a:pt x="7815072" y="338658"/>
                  </a:lnTo>
                  <a:lnTo>
                    <a:pt x="7817498" y="349110"/>
                  </a:lnTo>
                  <a:lnTo>
                    <a:pt x="7819326" y="359829"/>
                  </a:lnTo>
                  <a:lnTo>
                    <a:pt x="7820457" y="370814"/>
                  </a:lnTo>
                  <a:lnTo>
                    <a:pt x="7820863" y="382079"/>
                  </a:lnTo>
                  <a:lnTo>
                    <a:pt x="7814627" y="428104"/>
                  </a:lnTo>
                  <a:lnTo>
                    <a:pt x="7797076" y="469557"/>
                  </a:lnTo>
                  <a:lnTo>
                    <a:pt x="7769873" y="504736"/>
                  </a:lnTo>
                  <a:lnTo>
                    <a:pt x="7734719" y="531952"/>
                  </a:lnTo>
                  <a:lnTo>
                    <a:pt x="7693292" y="549516"/>
                  </a:lnTo>
                  <a:lnTo>
                    <a:pt x="7647279" y="555752"/>
                  </a:lnTo>
                  <a:lnTo>
                    <a:pt x="7509865" y="555752"/>
                  </a:lnTo>
                  <a:lnTo>
                    <a:pt x="7509865" y="613638"/>
                  </a:lnTo>
                  <a:lnTo>
                    <a:pt x="7914881" y="613638"/>
                  </a:lnTo>
                  <a:lnTo>
                    <a:pt x="7914881" y="555752"/>
                  </a:lnTo>
                  <a:close/>
                </a:path>
                <a:path w="7966709" h="3678554">
                  <a:moveTo>
                    <a:pt x="7918348" y="3407054"/>
                  </a:moveTo>
                  <a:lnTo>
                    <a:pt x="7915808" y="3378631"/>
                  </a:lnTo>
                  <a:lnTo>
                    <a:pt x="7914005" y="3358540"/>
                  </a:lnTo>
                  <a:lnTo>
                    <a:pt x="7913992" y="3358324"/>
                  </a:lnTo>
                  <a:lnTo>
                    <a:pt x="7910335" y="3344989"/>
                  </a:lnTo>
                  <a:lnTo>
                    <a:pt x="7907795" y="3335705"/>
                  </a:lnTo>
                  <a:lnTo>
                    <a:pt x="7901533" y="3312871"/>
                  </a:lnTo>
                  <a:lnTo>
                    <a:pt x="7901406" y="3312414"/>
                  </a:lnTo>
                  <a:lnTo>
                    <a:pt x="7892148" y="3292894"/>
                  </a:lnTo>
                  <a:lnTo>
                    <a:pt x="7888402" y="3284994"/>
                  </a:lnTo>
                  <a:lnTo>
                    <a:pt x="7888402" y="3407778"/>
                  </a:lnTo>
                  <a:lnTo>
                    <a:pt x="7883969" y="3455822"/>
                  </a:lnTo>
                  <a:lnTo>
                    <a:pt x="7883855" y="3456470"/>
                  </a:lnTo>
                  <a:lnTo>
                    <a:pt x="7870190" y="3501250"/>
                  </a:lnTo>
                  <a:lnTo>
                    <a:pt x="7870088" y="3501555"/>
                  </a:lnTo>
                  <a:lnTo>
                    <a:pt x="7848016" y="3542449"/>
                  </a:lnTo>
                  <a:lnTo>
                    <a:pt x="7847927" y="3542627"/>
                  </a:lnTo>
                  <a:lnTo>
                    <a:pt x="7818425" y="3578479"/>
                  </a:lnTo>
                  <a:lnTo>
                    <a:pt x="7782611" y="3608108"/>
                  </a:lnTo>
                  <a:lnTo>
                    <a:pt x="7741488" y="3630523"/>
                  </a:lnTo>
                  <a:lnTo>
                    <a:pt x="7696073" y="3644696"/>
                  </a:lnTo>
                  <a:lnTo>
                    <a:pt x="7647368" y="3649649"/>
                  </a:lnTo>
                  <a:lnTo>
                    <a:pt x="7598677" y="3644696"/>
                  </a:lnTo>
                  <a:lnTo>
                    <a:pt x="7553261" y="3630523"/>
                  </a:lnTo>
                  <a:lnTo>
                    <a:pt x="7512126" y="3608108"/>
                  </a:lnTo>
                  <a:lnTo>
                    <a:pt x="7476249" y="3578479"/>
                  </a:lnTo>
                  <a:lnTo>
                    <a:pt x="7446467" y="3542449"/>
                  </a:lnTo>
                  <a:lnTo>
                    <a:pt x="7424052" y="3501250"/>
                  </a:lnTo>
                  <a:lnTo>
                    <a:pt x="7409878" y="3455822"/>
                  </a:lnTo>
                  <a:lnTo>
                    <a:pt x="7404989" y="3407778"/>
                  </a:lnTo>
                  <a:lnTo>
                    <a:pt x="7404913" y="3407054"/>
                  </a:lnTo>
                  <a:lnTo>
                    <a:pt x="7409840" y="3358540"/>
                  </a:lnTo>
                  <a:lnTo>
                    <a:pt x="7424052" y="3312871"/>
                  </a:lnTo>
                  <a:lnTo>
                    <a:pt x="7446467" y="3271672"/>
                  </a:lnTo>
                  <a:lnTo>
                    <a:pt x="7476134" y="3235731"/>
                  </a:lnTo>
                  <a:lnTo>
                    <a:pt x="7512050" y="3206051"/>
                  </a:lnTo>
                  <a:lnTo>
                    <a:pt x="7553236" y="3183610"/>
                  </a:lnTo>
                  <a:lnTo>
                    <a:pt x="7598664" y="3169424"/>
                  </a:lnTo>
                  <a:lnTo>
                    <a:pt x="7647368" y="3164471"/>
                  </a:lnTo>
                  <a:lnTo>
                    <a:pt x="7673162" y="3165792"/>
                  </a:lnTo>
                  <a:lnTo>
                    <a:pt x="7698092" y="3169729"/>
                  </a:lnTo>
                  <a:lnTo>
                    <a:pt x="7722082" y="3176206"/>
                  </a:lnTo>
                  <a:lnTo>
                    <a:pt x="7745069" y="3185160"/>
                  </a:lnTo>
                  <a:lnTo>
                    <a:pt x="7722248" y="3203714"/>
                  </a:lnTo>
                  <a:lnTo>
                    <a:pt x="7688669" y="3203333"/>
                  </a:lnTo>
                  <a:lnTo>
                    <a:pt x="7674470" y="3196221"/>
                  </a:lnTo>
                  <a:lnTo>
                    <a:pt x="7656525" y="3189109"/>
                  </a:lnTo>
                  <a:lnTo>
                    <a:pt x="7639532" y="3185871"/>
                  </a:lnTo>
                  <a:lnTo>
                    <a:pt x="7623276" y="3187916"/>
                  </a:lnTo>
                  <a:lnTo>
                    <a:pt x="7605293" y="3193097"/>
                  </a:lnTo>
                  <a:lnTo>
                    <a:pt x="7588390" y="3200019"/>
                  </a:lnTo>
                  <a:lnTo>
                    <a:pt x="7575347" y="3207283"/>
                  </a:lnTo>
                  <a:lnTo>
                    <a:pt x="7566927" y="3216148"/>
                  </a:lnTo>
                  <a:lnTo>
                    <a:pt x="7568844" y="3222269"/>
                  </a:lnTo>
                  <a:lnTo>
                    <a:pt x="7568933" y="3222536"/>
                  </a:lnTo>
                  <a:lnTo>
                    <a:pt x="7575753" y="3226651"/>
                  </a:lnTo>
                  <a:lnTo>
                    <a:pt x="7581760" y="3228683"/>
                  </a:lnTo>
                  <a:lnTo>
                    <a:pt x="7608151" y="3228683"/>
                  </a:lnTo>
                  <a:lnTo>
                    <a:pt x="7612227" y="3226651"/>
                  </a:lnTo>
                  <a:lnTo>
                    <a:pt x="7612367" y="3226651"/>
                  </a:lnTo>
                  <a:lnTo>
                    <a:pt x="7615275" y="3222269"/>
                  </a:lnTo>
                  <a:lnTo>
                    <a:pt x="7623124" y="3210128"/>
                  </a:lnTo>
                  <a:lnTo>
                    <a:pt x="7624546" y="3207994"/>
                  </a:lnTo>
                  <a:lnTo>
                    <a:pt x="7626693" y="3207283"/>
                  </a:lnTo>
                  <a:lnTo>
                    <a:pt x="7640244" y="3207283"/>
                  </a:lnTo>
                  <a:lnTo>
                    <a:pt x="7625220" y="3232340"/>
                  </a:lnTo>
                  <a:lnTo>
                    <a:pt x="7621702" y="3238677"/>
                  </a:lnTo>
                  <a:lnTo>
                    <a:pt x="7614564" y="3242957"/>
                  </a:lnTo>
                  <a:lnTo>
                    <a:pt x="7584618" y="3242957"/>
                  </a:lnTo>
                  <a:lnTo>
                    <a:pt x="7581760" y="3243669"/>
                  </a:lnTo>
                  <a:lnTo>
                    <a:pt x="7579627" y="3245091"/>
                  </a:lnTo>
                  <a:lnTo>
                    <a:pt x="7561796" y="3257219"/>
                  </a:lnTo>
                  <a:lnTo>
                    <a:pt x="7543254" y="3257219"/>
                  </a:lnTo>
                  <a:lnTo>
                    <a:pt x="7540409" y="3260077"/>
                  </a:lnTo>
                  <a:lnTo>
                    <a:pt x="7540409" y="3275774"/>
                  </a:lnTo>
                  <a:lnTo>
                    <a:pt x="7537551" y="3278632"/>
                  </a:lnTo>
                  <a:lnTo>
                    <a:pt x="7521867" y="3278632"/>
                  </a:lnTo>
                  <a:lnTo>
                    <a:pt x="7517587" y="3280765"/>
                  </a:lnTo>
                  <a:lnTo>
                    <a:pt x="7514730" y="3285045"/>
                  </a:lnTo>
                  <a:lnTo>
                    <a:pt x="7506170" y="3298609"/>
                  </a:lnTo>
                  <a:lnTo>
                    <a:pt x="7504747" y="3301466"/>
                  </a:lnTo>
                  <a:lnTo>
                    <a:pt x="7504747" y="3311448"/>
                  </a:lnTo>
                  <a:lnTo>
                    <a:pt x="7507605" y="3314306"/>
                  </a:lnTo>
                  <a:lnTo>
                    <a:pt x="7539698" y="3314306"/>
                  </a:lnTo>
                  <a:lnTo>
                    <a:pt x="7541120" y="3313595"/>
                  </a:lnTo>
                  <a:lnTo>
                    <a:pt x="7567498" y="3287191"/>
                  </a:lnTo>
                  <a:lnTo>
                    <a:pt x="7571067" y="3285769"/>
                  </a:lnTo>
                  <a:lnTo>
                    <a:pt x="7581049" y="3285769"/>
                  </a:lnTo>
                  <a:lnTo>
                    <a:pt x="7583906" y="3287903"/>
                  </a:lnTo>
                  <a:lnTo>
                    <a:pt x="7584618" y="3291471"/>
                  </a:lnTo>
                  <a:lnTo>
                    <a:pt x="7588898" y="3309315"/>
                  </a:lnTo>
                  <a:lnTo>
                    <a:pt x="7589609" y="3312160"/>
                  </a:lnTo>
                  <a:lnTo>
                    <a:pt x="7592466" y="3315017"/>
                  </a:lnTo>
                  <a:lnTo>
                    <a:pt x="7601737" y="3315017"/>
                  </a:lnTo>
                  <a:lnTo>
                    <a:pt x="7604582" y="3312160"/>
                  </a:lnTo>
                  <a:lnTo>
                    <a:pt x="7604582" y="3287191"/>
                  </a:lnTo>
                  <a:lnTo>
                    <a:pt x="7605293" y="3285769"/>
                  </a:lnTo>
                  <a:lnTo>
                    <a:pt x="7606728" y="3284334"/>
                  </a:lnTo>
                  <a:lnTo>
                    <a:pt x="7611719" y="3278632"/>
                  </a:lnTo>
                  <a:lnTo>
                    <a:pt x="7617422" y="3295040"/>
                  </a:lnTo>
                  <a:lnTo>
                    <a:pt x="7618133" y="3297898"/>
                  </a:lnTo>
                  <a:lnTo>
                    <a:pt x="7620990" y="3300031"/>
                  </a:lnTo>
                  <a:lnTo>
                    <a:pt x="7632395" y="3300031"/>
                  </a:lnTo>
                  <a:lnTo>
                    <a:pt x="7633817" y="3299320"/>
                  </a:lnTo>
                  <a:lnTo>
                    <a:pt x="7639532" y="3293618"/>
                  </a:lnTo>
                  <a:lnTo>
                    <a:pt x="7640955" y="3292894"/>
                  </a:lnTo>
                  <a:lnTo>
                    <a:pt x="7651648" y="3292894"/>
                  </a:lnTo>
                  <a:lnTo>
                    <a:pt x="7654506" y="3295751"/>
                  </a:lnTo>
                  <a:lnTo>
                    <a:pt x="7654506" y="3311448"/>
                  </a:lnTo>
                  <a:lnTo>
                    <a:pt x="7657351" y="3314306"/>
                  </a:lnTo>
                  <a:lnTo>
                    <a:pt x="7692301" y="3314306"/>
                  </a:lnTo>
                  <a:lnTo>
                    <a:pt x="7695857" y="3319297"/>
                  </a:lnTo>
                  <a:lnTo>
                    <a:pt x="7693723" y="3323577"/>
                  </a:lnTo>
                  <a:lnTo>
                    <a:pt x="7691577" y="3330003"/>
                  </a:lnTo>
                  <a:lnTo>
                    <a:pt x="7690155" y="3333572"/>
                  </a:lnTo>
                  <a:lnTo>
                    <a:pt x="7687310" y="3335705"/>
                  </a:lnTo>
                  <a:lnTo>
                    <a:pt x="7683741" y="3334994"/>
                  </a:lnTo>
                  <a:lnTo>
                    <a:pt x="7649515" y="3329292"/>
                  </a:lnTo>
                  <a:lnTo>
                    <a:pt x="7644524" y="3329292"/>
                  </a:lnTo>
                  <a:lnTo>
                    <a:pt x="7615275" y="3334994"/>
                  </a:lnTo>
                  <a:lnTo>
                    <a:pt x="7612431" y="3335705"/>
                  </a:lnTo>
                  <a:lnTo>
                    <a:pt x="7610284" y="3334994"/>
                  </a:lnTo>
                  <a:lnTo>
                    <a:pt x="7607440" y="3334283"/>
                  </a:lnTo>
                  <a:lnTo>
                    <a:pt x="7597902" y="3330765"/>
                  </a:lnTo>
                  <a:lnTo>
                    <a:pt x="7585151" y="3326523"/>
                  </a:lnTo>
                  <a:lnTo>
                    <a:pt x="7572134" y="3322942"/>
                  </a:lnTo>
                  <a:lnTo>
                    <a:pt x="7561796" y="3321443"/>
                  </a:lnTo>
                  <a:lnTo>
                    <a:pt x="7512215" y="3330765"/>
                  </a:lnTo>
                  <a:lnTo>
                    <a:pt x="7512532" y="3330765"/>
                  </a:lnTo>
                  <a:lnTo>
                    <a:pt x="7487183" y="3352660"/>
                  </a:lnTo>
                  <a:lnTo>
                    <a:pt x="7477658" y="3378631"/>
                  </a:lnTo>
                  <a:lnTo>
                    <a:pt x="7476223" y="3399929"/>
                  </a:lnTo>
                  <a:lnTo>
                    <a:pt x="7479195" y="3419767"/>
                  </a:lnTo>
                  <a:lnTo>
                    <a:pt x="7487729" y="3435604"/>
                  </a:lnTo>
                  <a:lnTo>
                    <a:pt x="7501191" y="3446081"/>
                  </a:lnTo>
                  <a:lnTo>
                    <a:pt x="7519009" y="3449866"/>
                  </a:lnTo>
                  <a:lnTo>
                    <a:pt x="7543393" y="3450564"/>
                  </a:lnTo>
                  <a:lnTo>
                    <a:pt x="7566431" y="3456470"/>
                  </a:lnTo>
                  <a:lnTo>
                    <a:pt x="7583589" y="3473348"/>
                  </a:lnTo>
                  <a:lnTo>
                    <a:pt x="7590320" y="3506952"/>
                  </a:lnTo>
                  <a:lnTo>
                    <a:pt x="7590320" y="3559746"/>
                  </a:lnTo>
                  <a:lnTo>
                    <a:pt x="7593177" y="3567595"/>
                  </a:lnTo>
                  <a:lnTo>
                    <a:pt x="7598880" y="3574021"/>
                  </a:lnTo>
                  <a:lnTo>
                    <a:pt x="7619555" y="3598989"/>
                  </a:lnTo>
                  <a:lnTo>
                    <a:pt x="7623835" y="3603980"/>
                  </a:lnTo>
                  <a:lnTo>
                    <a:pt x="7629538" y="3606838"/>
                  </a:lnTo>
                  <a:lnTo>
                    <a:pt x="7658786" y="3606838"/>
                  </a:lnTo>
                  <a:lnTo>
                    <a:pt x="7664488" y="3604704"/>
                  </a:lnTo>
                  <a:lnTo>
                    <a:pt x="7668057" y="3600412"/>
                  </a:lnTo>
                  <a:lnTo>
                    <a:pt x="7688732" y="3579723"/>
                  </a:lnTo>
                  <a:lnTo>
                    <a:pt x="7707274" y="3542627"/>
                  </a:lnTo>
                  <a:lnTo>
                    <a:pt x="7710843" y="3531920"/>
                  </a:lnTo>
                  <a:lnTo>
                    <a:pt x="7710843" y="3488398"/>
                  </a:lnTo>
                  <a:lnTo>
                    <a:pt x="7712977" y="3482695"/>
                  </a:lnTo>
                  <a:lnTo>
                    <a:pt x="7717256" y="3479127"/>
                  </a:lnTo>
                  <a:lnTo>
                    <a:pt x="7757896" y="3438448"/>
                  </a:lnTo>
                  <a:lnTo>
                    <a:pt x="7757896" y="3432746"/>
                  </a:lnTo>
                  <a:lnTo>
                    <a:pt x="7754340" y="3430600"/>
                  </a:lnTo>
                  <a:lnTo>
                    <a:pt x="7747279" y="3426104"/>
                  </a:lnTo>
                  <a:lnTo>
                    <a:pt x="7730007" y="3412769"/>
                  </a:lnTo>
                  <a:lnTo>
                    <a:pt x="7708303" y="3390874"/>
                  </a:lnTo>
                  <a:lnTo>
                    <a:pt x="7688021" y="3360686"/>
                  </a:lnTo>
                  <a:lnTo>
                    <a:pt x="7685875" y="3355683"/>
                  </a:lnTo>
                  <a:lnTo>
                    <a:pt x="7688732" y="3349980"/>
                  </a:lnTo>
                  <a:lnTo>
                    <a:pt x="7697292" y="3349980"/>
                  </a:lnTo>
                  <a:lnTo>
                    <a:pt x="7737932" y="3402774"/>
                  </a:lnTo>
                  <a:lnTo>
                    <a:pt x="7742923" y="3409200"/>
                  </a:lnTo>
                  <a:lnTo>
                    <a:pt x="7752194" y="3409912"/>
                  </a:lnTo>
                  <a:lnTo>
                    <a:pt x="7758620" y="3404920"/>
                  </a:lnTo>
                  <a:lnTo>
                    <a:pt x="7782153" y="3384943"/>
                  </a:lnTo>
                  <a:lnTo>
                    <a:pt x="7785709" y="3382086"/>
                  </a:lnTo>
                  <a:lnTo>
                    <a:pt x="7785709" y="3375660"/>
                  </a:lnTo>
                  <a:lnTo>
                    <a:pt x="7781430" y="3373526"/>
                  </a:lnTo>
                  <a:lnTo>
                    <a:pt x="7760043" y="3360686"/>
                  </a:lnTo>
                  <a:lnTo>
                    <a:pt x="7757185" y="3358540"/>
                  </a:lnTo>
                  <a:lnTo>
                    <a:pt x="7755763" y="3354971"/>
                  </a:lnTo>
                  <a:lnTo>
                    <a:pt x="7757185" y="3351403"/>
                  </a:lnTo>
                  <a:lnTo>
                    <a:pt x="7757896" y="3349980"/>
                  </a:lnTo>
                  <a:lnTo>
                    <a:pt x="7760043" y="3346412"/>
                  </a:lnTo>
                  <a:lnTo>
                    <a:pt x="7764323" y="3344989"/>
                  </a:lnTo>
                  <a:lnTo>
                    <a:pt x="7767891" y="3347123"/>
                  </a:lnTo>
                  <a:lnTo>
                    <a:pt x="7793558" y="3362820"/>
                  </a:lnTo>
                  <a:lnTo>
                    <a:pt x="7795692" y="3364255"/>
                  </a:lnTo>
                  <a:lnTo>
                    <a:pt x="7798549" y="3364966"/>
                  </a:lnTo>
                  <a:lnTo>
                    <a:pt x="7814234" y="3364966"/>
                  </a:lnTo>
                  <a:lnTo>
                    <a:pt x="7819225" y="3368535"/>
                  </a:lnTo>
                  <a:lnTo>
                    <a:pt x="7821371" y="3373526"/>
                  </a:lnTo>
                  <a:lnTo>
                    <a:pt x="7842047" y="3420618"/>
                  </a:lnTo>
                  <a:lnTo>
                    <a:pt x="7844193" y="3425609"/>
                  </a:lnTo>
                  <a:lnTo>
                    <a:pt x="7849184" y="3429177"/>
                  </a:lnTo>
                  <a:lnTo>
                    <a:pt x="7861300" y="3429177"/>
                  </a:lnTo>
                  <a:lnTo>
                    <a:pt x="7867002" y="3423475"/>
                  </a:lnTo>
                  <a:lnTo>
                    <a:pt x="7867002" y="3394926"/>
                  </a:lnTo>
                  <a:lnTo>
                    <a:pt x="7867688" y="3392881"/>
                  </a:lnTo>
                  <a:lnTo>
                    <a:pt x="7869860" y="3391357"/>
                  </a:lnTo>
                  <a:lnTo>
                    <a:pt x="7886116" y="3378631"/>
                  </a:lnTo>
                  <a:lnTo>
                    <a:pt x="7886281" y="3378631"/>
                  </a:lnTo>
                  <a:lnTo>
                    <a:pt x="7887106" y="3384943"/>
                  </a:lnTo>
                  <a:lnTo>
                    <a:pt x="7887195" y="3385604"/>
                  </a:lnTo>
                  <a:lnTo>
                    <a:pt x="7887868" y="3392881"/>
                  </a:lnTo>
                  <a:lnTo>
                    <a:pt x="7888249" y="3399929"/>
                  </a:lnTo>
                  <a:lnTo>
                    <a:pt x="7888313" y="3402774"/>
                  </a:lnTo>
                  <a:lnTo>
                    <a:pt x="7888402" y="3407778"/>
                  </a:lnTo>
                  <a:lnTo>
                    <a:pt x="7888402" y="3284994"/>
                  </a:lnTo>
                  <a:lnTo>
                    <a:pt x="7854645" y="3232340"/>
                  </a:lnTo>
                  <a:lnTo>
                    <a:pt x="7821993" y="3199663"/>
                  </a:lnTo>
                  <a:lnTo>
                    <a:pt x="7784185" y="3172930"/>
                  </a:lnTo>
                  <a:lnTo>
                    <a:pt x="7766367" y="3164471"/>
                  </a:lnTo>
                  <a:lnTo>
                    <a:pt x="7741958" y="3152876"/>
                  </a:lnTo>
                  <a:lnTo>
                    <a:pt x="7696098" y="3140291"/>
                  </a:lnTo>
                  <a:lnTo>
                    <a:pt x="7647368" y="3135934"/>
                  </a:lnTo>
                  <a:lnTo>
                    <a:pt x="7598638" y="3140291"/>
                  </a:lnTo>
                  <a:lnTo>
                    <a:pt x="7552779" y="3152876"/>
                  </a:lnTo>
                  <a:lnTo>
                    <a:pt x="7510564" y="3172930"/>
                  </a:lnTo>
                  <a:lnTo>
                    <a:pt x="7472743" y="3199663"/>
                  </a:lnTo>
                  <a:lnTo>
                    <a:pt x="7440092" y="3232340"/>
                  </a:lnTo>
                  <a:lnTo>
                    <a:pt x="7413371" y="3270173"/>
                  </a:lnTo>
                  <a:lnTo>
                    <a:pt x="7393457" y="3312160"/>
                  </a:lnTo>
                  <a:lnTo>
                    <a:pt x="7393330" y="3312414"/>
                  </a:lnTo>
                  <a:lnTo>
                    <a:pt x="7380757" y="3358324"/>
                  </a:lnTo>
                  <a:lnTo>
                    <a:pt x="7376388" y="3407054"/>
                  </a:lnTo>
                  <a:lnTo>
                    <a:pt x="7380757" y="3455822"/>
                  </a:lnTo>
                  <a:lnTo>
                    <a:pt x="7393216" y="3501250"/>
                  </a:lnTo>
                  <a:lnTo>
                    <a:pt x="7393330" y="3501707"/>
                  </a:lnTo>
                  <a:lnTo>
                    <a:pt x="7413371" y="3543947"/>
                  </a:lnTo>
                  <a:lnTo>
                    <a:pt x="7440092" y="3581781"/>
                  </a:lnTo>
                  <a:lnTo>
                    <a:pt x="7472743" y="3614458"/>
                  </a:lnTo>
                  <a:lnTo>
                    <a:pt x="7510564" y="3641191"/>
                  </a:lnTo>
                  <a:lnTo>
                    <a:pt x="7552779" y="3661232"/>
                  </a:lnTo>
                  <a:lnTo>
                    <a:pt x="7598638" y="3673818"/>
                  </a:lnTo>
                  <a:lnTo>
                    <a:pt x="7647368" y="3678186"/>
                  </a:lnTo>
                  <a:lnTo>
                    <a:pt x="7696111" y="3673818"/>
                  </a:lnTo>
                  <a:lnTo>
                    <a:pt x="7741958" y="3661232"/>
                  </a:lnTo>
                  <a:lnTo>
                    <a:pt x="7784185" y="3641191"/>
                  </a:lnTo>
                  <a:lnTo>
                    <a:pt x="7821993" y="3614458"/>
                  </a:lnTo>
                  <a:lnTo>
                    <a:pt x="7854645" y="3581781"/>
                  </a:lnTo>
                  <a:lnTo>
                    <a:pt x="7881379" y="3543947"/>
                  </a:lnTo>
                  <a:lnTo>
                    <a:pt x="7901406" y="3501707"/>
                  </a:lnTo>
                  <a:lnTo>
                    <a:pt x="7913814" y="3456470"/>
                  </a:lnTo>
                  <a:lnTo>
                    <a:pt x="7913865" y="3456267"/>
                  </a:lnTo>
                  <a:lnTo>
                    <a:pt x="7913992" y="3455822"/>
                  </a:lnTo>
                  <a:lnTo>
                    <a:pt x="7918285" y="3407778"/>
                  </a:lnTo>
                  <a:lnTo>
                    <a:pt x="7918348" y="3407054"/>
                  </a:lnTo>
                  <a:close/>
                </a:path>
                <a:path w="7966709" h="3678554">
                  <a:moveTo>
                    <a:pt x="7966481" y="1463319"/>
                  </a:moveTo>
                  <a:lnTo>
                    <a:pt x="7966367" y="1435379"/>
                  </a:lnTo>
                  <a:lnTo>
                    <a:pt x="7965173" y="1422679"/>
                  </a:lnTo>
                  <a:lnTo>
                    <a:pt x="7965059" y="1421409"/>
                  </a:lnTo>
                  <a:lnTo>
                    <a:pt x="7959611" y="1407439"/>
                  </a:lnTo>
                  <a:lnTo>
                    <a:pt x="7958671" y="1406169"/>
                  </a:lnTo>
                  <a:lnTo>
                    <a:pt x="7950174" y="1394739"/>
                  </a:lnTo>
                  <a:lnTo>
                    <a:pt x="7936725" y="1383309"/>
                  </a:lnTo>
                  <a:lnTo>
                    <a:pt x="7936725" y="1360449"/>
                  </a:lnTo>
                  <a:lnTo>
                    <a:pt x="7931455" y="1335049"/>
                  </a:lnTo>
                  <a:lnTo>
                    <a:pt x="7921460" y="1322133"/>
                  </a:lnTo>
                  <a:lnTo>
                    <a:pt x="7921460" y="1500149"/>
                  </a:lnTo>
                  <a:lnTo>
                    <a:pt x="7921460" y="1512849"/>
                  </a:lnTo>
                  <a:lnTo>
                    <a:pt x="7919377" y="1520469"/>
                  </a:lnTo>
                  <a:lnTo>
                    <a:pt x="7913357" y="1526819"/>
                  </a:lnTo>
                  <a:lnTo>
                    <a:pt x="7903756" y="1533169"/>
                  </a:lnTo>
                  <a:lnTo>
                    <a:pt x="7890929" y="1539519"/>
                  </a:lnTo>
                  <a:lnTo>
                    <a:pt x="7890929" y="1519199"/>
                  </a:lnTo>
                  <a:lnTo>
                    <a:pt x="7890929" y="1511579"/>
                  </a:lnTo>
                  <a:lnTo>
                    <a:pt x="7906766" y="1506499"/>
                  </a:lnTo>
                  <a:lnTo>
                    <a:pt x="7914335" y="1502689"/>
                  </a:lnTo>
                  <a:lnTo>
                    <a:pt x="7921460" y="1500149"/>
                  </a:lnTo>
                  <a:lnTo>
                    <a:pt x="7921460" y="1322133"/>
                  </a:lnTo>
                  <a:lnTo>
                    <a:pt x="7915732" y="1314729"/>
                  </a:lnTo>
                  <a:lnTo>
                    <a:pt x="7890929" y="1297774"/>
                  </a:lnTo>
                  <a:lnTo>
                    <a:pt x="7890929" y="1360449"/>
                  </a:lnTo>
                  <a:lnTo>
                    <a:pt x="7890929" y="1422679"/>
                  </a:lnTo>
                  <a:lnTo>
                    <a:pt x="7890929" y="1436649"/>
                  </a:lnTo>
                  <a:lnTo>
                    <a:pt x="7888846" y="1444269"/>
                  </a:lnTo>
                  <a:lnTo>
                    <a:pt x="7882826" y="1450619"/>
                  </a:lnTo>
                  <a:lnTo>
                    <a:pt x="7873225" y="1456969"/>
                  </a:lnTo>
                  <a:lnTo>
                    <a:pt x="7860411" y="1463319"/>
                  </a:lnTo>
                  <a:lnTo>
                    <a:pt x="7860411" y="1519199"/>
                  </a:lnTo>
                  <a:lnTo>
                    <a:pt x="7860411" y="1548409"/>
                  </a:lnTo>
                  <a:lnTo>
                    <a:pt x="7853273" y="1549679"/>
                  </a:lnTo>
                  <a:lnTo>
                    <a:pt x="7829880" y="1553489"/>
                  </a:lnTo>
                  <a:lnTo>
                    <a:pt x="7829880" y="1524279"/>
                  </a:lnTo>
                  <a:lnTo>
                    <a:pt x="7860411" y="1519199"/>
                  </a:lnTo>
                  <a:lnTo>
                    <a:pt x="7860411" y="1463319"/>
                  </a:lnTo>
                  <a:lnTo>
                    <a:pt x="7860411" y="1442999"/>
                  </a:lnTo>
                  <a:lnTo>
                    <a:pt x="7860411" y="1441729"/>
                  </a:lnTo>
                  <a:lnTo>
                    <a:pt x="7860411" y="1435379"/>
                  </a:lnTo>
                  <a:lnTo>
                    <a:pt x="7876248" y="1430299"/>
                  </a:lnTo>
                  <a:lnTo>
                    <a:pt x="7883804" y="1426489"/>
                  </a:lnTo>
                  <a:lnTo>
                    <a:pt x="7890929" y="1422679"/>
                  </a:lnTo>
                  <a:lnTo>
                    <a:pt x="7890929" y="1360449"/>
                  </a:lnTo>
                  <a:lnTo>
                    <a:pt x="7877797" y="1378229"/>
                  </a:lnTo>
                  <a:lnTo>
                    <a:pt x="7841907" y="1393469"/>
                  </a:lnTo>
                  <a:lnTo>
                    <a:pt x="7829880" y="1395476"/>
                  </a:lnTo>
                  <a:lnTo>
                    <a:pt x="7829880" y="1442999"/>
                  </a:lnTo>
                  <a:lnTo>
                    <a:pt x="7829880" y="1472209"/>
                  </a:lnTo>
                  <a:lnTo>
                    <a:pt x="7822755" y="1473479"/>
                  </a:lnTo>
                  <a:lnTo>
                    <a:pt x="7799362" y="1477289"/>
                  </a:lnTo>
                  <a:lnTo>
                    <a:pt x="7799362" y="1526819"/>
                  </a:lnTo>
                  <a:lnTo>
                    <a:pt x="7799362" y="1557299"/>
                  </a:lnTo>
                  <a:lnTo>
                    <a:pt x="7791907" y="1558569"/>
                  </a:lnTo>
                  <a:lnTo>
                    <a:pt x="7768831" y="1558569"/>
                  </a:lnTo>
                  <a:lnTo>
                    <a:pt x="7768831" y="1528089"/>
                  </a:lnTo>
                  <a:lnTo>
                    <a:pt x="7791374" y="1528089"/>
                  </a:lnTo>
                  <a:lnTo>
                    <a:pt x="7799362" y="1526819"/>
                  </a:lnTo>
                  <a:lnTo>
                    <a:pt x="7799362" y="1477289"/>
                  </a:lnTo>
                  <a:lnTo>
                    <a:pt x="7799362" y="1450619"/>
                  </a:lnTo>
                  <a:lnTo>
                    <a:pt x="7799362" y="1448079"/>
                  </a:lnTo>
                  <a:lnTo>
                    <a:pt x="7829880" y="1442999"/>
                  </a:lnTo>
                  <a:lnTo>
                    <a:pt x="7829880" y="1395476"/>
                  </a:lnTo>
                  <a:lnTo>
                    <a:pt x="7788554" y="1402359"/>
                  </a:lnTo>
                  <a:lnTo>
                    <a:pt x="7768831" y="1403515"/>
                  </a:lnTo>
                  <a:lnTo>
                    <a:pt x="7768831" y="1450619"/>
                  </a:lnTo>
                  <a:lnTo>
                    <a:pt x="7768831" y="1481099"/>
                  </a:lnTo>
                  <a:lnTo>
                    <a:pt x="7761389" y="1481099"/>
                  </a:lnTo>
                  <a:lnTo>
                    <a:pt x="7746187" y="1482369"/>
                  </a:lnTo>
                  <a:lnTo>
                    <a:pt x="7738313" y="1482369"/>
                  </a:lnTo>
                  <a:lnTo>
                    <a:pt x="7738313" y="1528089"/>
                  </a:lnTo>
                  <a:lnTo>
                    <a:pt x="7738313" y="1558569"/>
                  </a:lnTo>
                  <a:lnTo>
                    <a:pt x="7715237" y="1558569"/>
                  </a:lnTo>
                  <a:lnTo>
                    <a:pt x="7707782" y="1557299"/>
                  </a:lnTo>
                  <a:lnTo>
                    <a:pt x="7707782" y="1553489"/>
                  </a:lnTo>
                  <a:lnTo>
                    <a:pt x="7707782" y="1528089"/>
                  </a:lnTo>
                  <a:lnTo>
                    <a:pt x="7738313" y="1528089"/>
                  </a:lnTo>
                  <a:lnTo>
                    <a:pt x="7738313" y="1482369"/>
                  </a:lnTo>
                  <a:lnTo>
                    <a:pt x="7738313" y="1451889"/>
                  </a:lnTo>
                  <a:lnTo>
                    <a:pt x="7753007" y="1451889"/>
                  </a:lnTo>
                  <a:lnTo>
                    <a:pt x="7760843" y="1450619"/>
                  </a:lnTo>
                  <a:lnTo>
                    <a:pt x="7768831" y="1450619"/>
                  </a:lnTo>
                  <a:lnTo>
                    <a:pt x="7768831" y="1403515"/>
                  </a:lnTo>
                  <a:lnTo>
                    <a:pt x="7723048" y="1406169"/>
                  </a:lnTo>
                  <a:lnTo>
                    <a:pt x="7707782" y="1405293"/>
                  </a:lnTo>
                  <a:lnTo>
                    <a:pt x="7707782" y="1451889"/>
                  </a:lnTo>
                  <a:lnTo>
                    <a:pt x="7707782" y="1482369"/>
                  </a:lnTo>
                  <a:lnTo>
                    <a:pt x="7684719" y="1482369"/>
                  </a:lnTo>
                  <a:lnTo>
                    <a:pt x="7677264" y="1481099"/>
                  </a:lnTo>
                  <a:lnTo>
                    <a:pt x="7677264" y="1526819"/>
                  </a:lnTo>
                  <a:lnTo>
                    <a:pt x="7677264" y="1553489"/>
                  </a:lnTo>
                  <a:lnTo>
                    <a:pt x="7653871" y="1549679"/>
                  </a:lnTo>
                  <a:lnTo>
                    <a:pt x="7646733" y="1548409"/>
                  </a:lnTo>
                  <a:lnTo>
                    <a:pt x="7646733" y="1539519"/>
                  </a:lnTo>
                  <a:lnTo>
                    <a:pt x="7646733" y="1524279"/>
                  </a:lnTo>
                  <a:lnTo>
                    <a:pt x="7654188" y="1525549"/>
                  </a:lnTo>
                  <a:lnTo>
                    <a:pt x="7661707" y="1525549"/>
                  </a:lnTo>
                  <a:lnTo>
                    <a:pt x="7669377" y="1526819"/>
                  </a:lnTo>
                  <a:lnTo>
                    <a:pt x="7677264" y="1526819"/>
                  </a:lnTo>
                  <a:lnTo>
                    <a:pt x="7677264" y="1481099"/>
                  </a:lnTo>
                  <a:lnTo>
                    <a:pt x="7677264" y="1477289"/>
                  </a:lnTo>
                  <a:lnTo>
                    <a:pt x="7677264" y="1450619"/>
                  </a:lnTo>
                  <a:lnTo>
                    <a:pt x="7684719" y="1450619"/>
                  </a:lnTo>
                  <a:lnTo>
                    <a:pt x="7692237" y="1451889"/>
                  </a:lnTo>
                  <a:lnTo>
                    <a:pt x="7707782" y="1451889"/>
                  </a:lnTo>
                  <a:lnTo>
                    <a:pt x="7707782" y="1405293"/>
                  </a:lnTo>
                  <a:lnTo>
                    <a:pt x="7657541" y="1402359"/>
                  </a:lnTo>
                  <a:lnTo>
                    <a:pt x="7646733" y="1400568"/>
                  </a:lnTo>
                  <a:lnTo>
                    <a:pt x="7646733" y="1446809"/>
                  </a:lnTo>
                  <a:lnTo>
                    <a:pt x="7646733" y="1477289"/>
                  </a:lnTo>
                  <a:lnTo>
                    <a:pt x="7623340" y="1473479"/>
                  </a:lnTo>
                  <a:lnTo>
                    <a:pt x="7616215" y="1472209"/>
                  </a:lnTo>
                  <a:lnTo>
                    <a:pt x="7616215" y="1519199"/>
                  </a:lnTo>
                  <a:lnTo>
                    <a:pt x="7616215" y="1539519"/>
                  </a:lnTo>
                  <a:lnTo>
                    <a:pt x="7603388" y="1533169"/>
                  </a:lnTo>
                  <a:lnTo>
                    <a:pt x="7593800" y="1526819"/>
                  </a:lnTo>
                  <a:lnTo>
                    <a:pt x="7587767" y="1520469"/>
                  </a:lnTo>
                  <a:lnTo>
                    <a:pt x="7585684" y="1512849"/>
                  </a:lnTo>
                  <a:lnTo>
                    <a:pt x="7585684" y="1511579"/>
                  </a:lnTo>
                  <a:lnTo>
                    <a:pt x="7586446" y="1511579"/>
                  </a:lnTo>
                  <a:lnTo>
                    <a:pt x="7588745" y="1512849"/>
                  </a:lnTo>
                  <a:lnTo>
                    <a:pt x="7592555" y="1512849"/>
                  </a:lnTo>
                  <a:lnTo>
                    <a:pt x="7600188" y="1515389"/>
                  </a:lnTo>
                  <a:lnTo>
                    <a:pt x="7607821" y="1516659"/>
                  </a:lnTo>
                  <a:lnTo>
                    <a:pt x="7616215" y="1519199"/>
                  </a:lnTo>
                  <a:lnTo>
                    <a:pt x="7616215" y="1472209"/>
                  </a:lnTo>
                  <a:lnTo>
                    <a:pt x="7616215" y="1467129"/>
                  </a:lnTo>
                  <a:lnTo>
                    <a:pt x="7616215" y="1463319"/>
                  </a:lnTo>
                  <a:lnTo>
                    <a:pt x="7616215" y="1441729"/>
                  </a:lnTo>
                  <a:lnTo>
                    <a:pt x="7646733" y="1446809"/>
                  </a:lnTo>
                  <a:lnTo>
                    <a:pt x="7646733" y="1400568"/>
                  </a:lnTo>
                  <a:lnTo>
                    <a:pt x="7604188" y="1393469"/>
                  </a:lnTo>
                  <a:lnTo>
                    <a:pt x="7585684" y="1385620"/>
                  </a:lnTo>
                  <a:lnTo>
                    <a:pt x="7585684" y="1434109"/>
                  </a:lnTo>
                  <a:lnTo>
                    <a:pt x="7585684" y="1463319"/>
                  </a:lnTo>
                  <a:lnTo>
                    <a:pt x="7572870" y="1456969"/>
                  </a:lnTo>
                  <a:lnTo>
                    <a:pt x="7563269" y="1450619"/>
                  </a:lnTo>
                  <a:lnTo>
                    <a:pt x="7557249" y="1444269"/>
                  </a:lnTo>
                  <a:lnTo>
                    <a:pt x="7555166" y="1436649"/>
                  </a:lnTo>
                  <a:lnTo>
                    <a:pt x="7555166" y="1435379"/>
                  </a:lnTo>
                  <a:lnTo>
                    <a:pt x="7555166" y="1426489"/>
                  </a:lnTo>
                  <a:lnTo>
                    <a:pt x="7555166" y="1422679"/>
                  </a:lnTo>
                  <a:lnTo>
                    <a:pt x="7562189" y="1426489"/>
                  </a:lnTo>
                  <a:lnTo>
                    <a:pt x="7569568" y="1429029"/>
                  </a:lnTo>
                  <a:lnTo>
                    <a:pt x="7577379" y="1432839"/>
                  </a:lnTo>
                  <a:lnTo>
                    <a:pt x="7585684" y="1434109"/>
                  </a:lnTo>
                  <a:lnTo>
                    <a:pt x="7585684" y="1385620"/>
                  </a:lnTo>
                  <a:lnTo>
                    <a:pt x="7571295" y="1379499"/>
                  </a:lnTo>
                  <a:lnTo>
                    <a:pt x="7568298" y="1378229"/>
                  </a:lnTo>
                  <a:lnTo>
                    <a:pt x="7555166" y="1360449"/>
                  </a:lnTo>
                  <a:lnTo>
                    <a:pt x="7567358" y="1343939"/>
                  </a:lnTo>
                  <a:lnTo>
                    <a:pt x="7568298" y="1342669"/>
                  </a:lnTo>
                  <a:lnTo>
                    <a:pt x="7604188" y="1328699"/>
                  </a:lnTo>
                  <a:lnTo>
                    <a:pt x="7630871" y="1323619"/>
                  </a:lnTo>
                  <a:lnTo>
                    <a:pt x="7657541" y="1318539"/>
                  </a:lnTo>
                  <a:lnTo>
                    <a:pt x="7723048" y="1314729"/>
                  </a:lnTo>
                  <a:lnTo>
                    <a:pt x="7788554" y="1318539"/>
                  </a:lnTo>
                  <a:lnTo>
                    <a:pt x="7841907" y="1328699"/>
                  </a:lnTo>
                  <a:lnTo>
                    <a:pt x="7877797" y="1342669"/>
                  </a:lnTo>
                  <a:lnTo>
                    <a:pt x="7890929" y="1360449"/>
                  </a:lnTo>
                  <a:lnTo>
                    <a:pt x="7890929" y="1297774"/>
                  </a:lnTo>
                  <a:lnTo>
                    <a:pt x="7853540" y="1284249"/>
                  </a:lnTo>
                  <a:lnTo>
                    <a:pt x="7782573" y="1271549"/>
                  </a:lnTo>
                  <a:lnTo>
                    <a:pt x="7783335" y="1269009"/>
                  </a:lnTo>
                  <a:lnTo>
                    <a:pt x="7783335" y="1263929"/>
                  </a:lnTo>
                  <a:lnTo>
                    <a:pt x="7783335" y="1261389"/>
                  </a:lnTo>
                  <a:lnTo>
                    <a:pt x="7781772" y="1248689"/>
                  </a:lnTo>
                  <a:lnTo>
                    <a:pt x="7754302" y="1209319"/>
                  </a:lnTo>
                  <a:lnTo>
                    <a:pt x="7752804" y="1208049"/>
                  </a:lnTo>
                  <a:lnTo>
                    <a:pt x="7752804" y="1192809"/>
                  </a:lnTo>
                  <a:lnTo>
                    <a:pt x="7752804" y="1147089"/>
                  </a:lnTo>
                  <a:lnTo>
                    <a:pt x="7747533" y="1121689"/>
                  </a:lnTo>
                  <a:lnTo>
                    <a:pt x="7732750" y="1101369"/>
                  </a:lnTo>
                  <a:lnTo>
                    <a:pt x="7731823" y="1100099"/>
                  </a:lnTo>
                  <a:lnTo>
                    <a:pt x="7707782" y="1084846"/>
                  </a:lnTo>
                  <a:lnTo>
                    <a:pt x="7707782" y="1147089"/>
                  </a:lnTo>
                  <a:lnTo>
                    <a:pt x="7707782" y="1209319"/>
                  </a:lnTo>
                  <a:lnTo>
                    <a:pt x="7707782" y="1223289"/>
                  </a:lnTo>
                  <a:lnTo>
                    <a:pt x="7705699" y="1230909"/>
                  </a:lnTo>
                  <a:lnTo>
                    <a:pt x="7699680" y="1237259"/>
                  </a:lnTo>
                  <a:lnTo>
                    <a:pt x="7690078" y="1243609"/>
                  </a:lnTo>
                  <a:lnTo>
                    <a:pt x="7677264" y="1248689"/>
                  </a:lnTo>
                  <a:lnTo>
                    <a:pt x="7677264" y="1229639"/>
                  </a:lnTo>
                  <a:lnTo>
                    <a:pt x="7677264" y="1222019"/>
                  </a:lnTo>
                  <a:lnTo>
                    <a:pt x="7685252" y="1219479"/>
                  </a:lnTo>
                  <a:lnTo>
                    <a:pt x="7693101" y="1215669"/>
                  </a:lnTo>
                  <a:lnTo>
                    <a:pt x="7700658" y="1213129"/>
                  </a:lnTo>
                  <a:lnTo>
                    <a:pt x="7707782" y="1209319"/>
                  </a:lnTo>
                  <a:lnTo>
                    <a:pt x="7707782" y="1147089"/>
                  </a:lnTo>
                  <a:lnTo>
                    <a:pt x="7694650" y="1164869"/>
                  </a:lnTo>
                  <a:lnTo>
                    <a:pt x="7658760" y="1178839"/>
                  </a:lnTo>
                  <a:lnTo>
                    <a:pt x="7646733" y="1181138"/>
                  </a:lnTo>
                  <a:lnTo>
                    <a:pt x="7646733" y="1229639"/>
                  </a:lnTo>
                  <a:lnTo>
                    <a:pt x="7646733" y="1258849"/>
                  </a:lnTo>
                  <a:lnTo>
                    <a:pt x="7639609" y="1260119"/>
                  </a:lnTo>
                  <a:lnTo>
                    <a:pt x="7616215" y="1263929"/>
                  </a:lnTo>
                  <a:lnTo>
                    <a:pt x="7616215" y="1237259"/>
                  </a:lnTo>
                  <a:lnTo>
                    <a:pt x="7616215" y="1233449"/>
                  </a:lnTo>
                  <a:lnTo>
                    <a:pt x="7646733" y="1229639"/>
                  </a:lnTo>
                  <a:lnTo>
                    <a:pt x="7646733" y="1181138"/>
                  </a:lnTo>
                  <a:lnTo>
                    <a:pt x="7605408" y="1188999"/>
                  </a:lnTo>
                  <a:lnTo>
                    <a:pt x="7585684" y="1190155"/>
                  </a:lnTo>
                  <a:lnTo>
                    <a:pt x="7585684" y="1237259"/>
                  </a:lnTo>
                  <a:lnTo>
                    <a:pt x="7585684" y="1267739"/>
                  </a:lnTo>
                  <a:lnTo>
                    <a:pt x="7578230" y="1267739"/>
                  </a:lnTo>
                  <a:lnTo>
                    <a:pt x="7563040" y="1269009"/>
                  </a:lnTo>
                  <a:lnTo>
                    <a:pt x="7555166" y="1269009"/>
                  </a:lnTo>
                  <a:lnTo>
                    <a:pt x="7555166" y="1238529"/>
                  </a:lnTo>
                  <a:lnTo>
                    <a:pt x="7569848" y="1238529"/>
                  </a:lnTo>
                  <a:lnTo>
                    <a:pt x="7577696" y="1237259"/>
                  </a:lnTo>
                  <a:lnTo>
                    <a:pt x="7585684" y="1237259"/>
                  </a:lnTo>
                  <a:lnTo>
                    <a:pt x="7585684" y="1190155"/>
                  </a:lnTo>
                  <a:lnTo>
                    <a:pt x="7539901" y="1192809"/>
                  </a:lnTo>
                  <a:lnTo>
                    <a:pt x="7524636" y="1191933"/>
                  </a:lnTo>
                  <a:lnTo>
                    <a:pt x="7524636" y="1238529"/>
                  </a:lnTo>
                  <a:lnTo>
                    <a:pt x="7524636" y="1269009"/>
                  </a:lnTo>
                  <a:lnTo>
                    <a:pt x="7517003" y="1269009"/>
                  </a:lnTo>
                  <a:lnTo>
                    <a:pt x="7517003" y="1467129"/>
                  </a:lnTo>
                  <a:lnTo>
                    <a:pt x="7509370" y="1467129"/>
                  </a:lnTo>
                  <a:lnTo>
                    <a:pt x="7494117" y="1464589"/>
                  </a:lnTo>
                  <a:lnTo>
                    <a:pt x="7494117" y="1462049"/>
                  </a:lnTo>
                  <a:lnTo>
                    <a:pt x="7494117" y="1435379"/>
                  </a:lnTo>
                  <a:lnTo>
                    <a:pt x="7499451" y="1435379"/>
                  </a:lnTo>
                  <a:lnTo>
                    <a:pt x="7504036" y="1436649"/>
                  </a:lnTo>
                  <a:lnTo>
                    <a:pt x="7509370" y="1436649"/>
                  </a:lnTo>
                  <a:lnTo>
                    <a:pt x="7509624" y="1441729"/>
                  </a:lnTo>
                  <a:lnTo>
                    <a:pt x="7509688" y="1442999"/>
                  </a:lnTo>
                  <a:lnTo>
                    <a:pt x="7509815" y="1445539"/>
                  </a:lnTo>
                  <a:lnTo>
                    <a:pt x="7511186" y="1453159"/>
                  </a:lnTo>
                  <a:lnTo>
                    <a:pt x="7513561" y="1459509"/>
                  </a:lnTo>
                  <a:lnTo>
                    <a:pt x="7517003" y="1467129"/>
                  </a:lnTo>
                  <a:lnTo>
                    <a:pt x="7517003" y="1269009"/>
                  </a:lnTo>
                  <a:lnTo>
                    <a:pt x="7516749" y="1269009"/>
                  </a:lnTo>
                  <a:lnTo>
                    <a:pt x="7501560" y="1267739"/>
                  </a:lnTo>
                  <a:lnTo>
                    <a:pt x="7494117" y="1267739"/>
                  </a:lnTo>
                  <a:lnTo>
                    <a:pt x="7494117" y="1347749"/>
                  </a:lnTo>
                  <a:lnTo>
                    <a:pt x="7494117" y="1379499"/>
                  </a:lnTo>
                  <a:lnTo>
                    <a:pt x="7470711" y="1375689"/>
                  </a:lnTo>
                  <a:lnTo>
                    <a:pt x="7463587" y="1373149"/>
                  </a:lnTo>
                  <a:lnTo>
                    <a:pt x="7463587" y="1431569"/>
                  </a:lnTo>
                  <a:lnTo>
                    <a:pt x="7463587" y="1462049"/>
                  </a:lnTo>
                  <a:lnTo>
                    <a:pt x="7440193" y="1458239"/>
                  </a:lnTo>
                  <a:lnTo>
                    <a:pt x="7433069" y="1456969"/>
                  </a:lnTo>
                  <a:lnTo>
                    <a:pt x="7433069" y="1448079"/>
                  </a:lnTo>
                  <a:lnTo>
                    <a:pt x="7433069" y="1426489"/>
                  </a:lnTo>
                  <a:lnTo>
                    <a:pt x="7463587" y="1431569"/>
                  </a:lnTo>
                  <a:lnTo>
                    <a:pt x="7463587" y="1373149"/>
                  </a:lnTo>
                  <a:lnTo>
                    <a:pt x="7463587" y="1364259"/>
                  </a:lnTo>
                  <a:lnTo>
                    <a:pt x="7463587" y="1343939"/>
                  </a:lnTo>
                  <a:lnTo>
                    <a:pt x="7486231" y="1347749"/>
                  </a:lnTo>
                  <a:lnTo>
                    <a:pt x="7494117" y="1347749"/>
                  </a:lnTo>
                  <a:lnTo>
                    <a:pt x="7494117" y="1267739"/>
                  </a:lnTo>
                  <a:lnTo>
                    <a:pt x="7494117" y="1263929"/>
                  </a:lnTo>
                  <a:lnTo>
                    <a:pt x="7494117" y="1237259"/>
                  </a:lnTo>
                  <a:lnTo>
                    <a:pt x="7501560" y="1237259"/>
                  </a:lnTo>
                  <a:lnTo>
                    <a:pt x="7509091" y="1238529"/>
                  </a:lnTo>
                  <a:lnTo>
                    <a:pt x="7524636" y="1238529"/>
                  </a:lnTo>
                  <a:lnTo>
                    <a:pt x="7524636" y="1191933"/>
                  </a:lnTo>
                  <a:lnTo>
                    <a:pt x="7474394" y="1188999"/>
                  </a:lnTo>
                  <a:lnTo>
                    <a:pt x="7463587" y="1186942"/>
                  </a:lnTo>
                  <a:lnTo>
                    <a:pt x="7463587" y="1233449"/>
                  </a:lnTo>
                  <a:lnTo>
                    <a:pt x="7463587" y="1263929"/>
                  </a:lnTo>
                  <a:lnTo>
                    <a:pt x="7440193" y="1260119"/>
                  </a:lnTo>
                  <a:lnTo>
                    <a:pt x="7433069" y="1258849"/>
                  </a:lnTo>
                  <a:lnTo>
                    <a:pt x="7433069" y="1335049"/>
                  </a:lnTo>
                  <a:lnTo>
                    <a:pt x="7433069" y="1364259"/>
                  </a:lnTo>
                  <a:lnTo>
                    <a:pt x="7420242" y="1357909"/>
                  </a:lnTo>
                  <a:lnTo>
                    <a:pt x="7410640" y="1351559"/>
                  </a:lnTo>
                  <a:lnTo>
                    <a:pt x="7404621" y="1345209"/>
                  </a:lnTo>
                  <a:lnTo>
                    <a:pt x="7402538" y="1337589"/>
                  </a:lnTo>
                  <a:lnTo>
                    <a:pt x="7402538" y="1418869"/>
                  </a:lnTo>
                  <a:lnTo>
                    <a:pt x="7402538" y="1448079"/>
                  </a:lnTo>
                  <a:lnTo>
                    <a:pt x="7389723" y="1441729"/>
                  </a:lnTo>
                  <a:lnTo>
                    <a:pt x="7380122" y="1435379"/>
                  </a:lnTo>
                  <a:lnTo>
                    <a:pt x="7374102" y="1429029"/>
                  </a:lnTo>
                  <a:lnTo>
                    <a:pt x="7372007" y="1421409"/>
                  </a:lnTo>
                  <a:lnTo>
                    <a:pt x="7372007" y="1407439"/>
                  </a:lnTo>
                  <a:lnTo>
                    <a:pt x="7379030" y="1411249"/>
                  </a:lnTo>
                  <a:lnTo>
                    <a:pt x="7386421" y="1413789"/>
                  </a:lnTo>
                  <a:lnTo>
                    <a:pt x="7394232" y="1416329"/>
                  </a:lnTo>
                  <a:lnTo>
                    <a:pt x="7402538" y="1418869"/>
                  </a:lnTo>
                  <a:lnTo>
                    <a:pt x="7402538" y="1337589"/>
                  </a:lnTo>
                  <a:lnTo>
                    <a:pt x="7402538" y="1323619"/>
                  </a:lnTo>
                  <a:lnTo>
                    <a:pt x="7409561" y="1327429"/>
                  </a:lnTo>
                  <a:lnTo>
                    <a:pt x="7416940" y="1329969"/>
                  </a:lnTo>
                  <a:lnTo>
                    <a:pt x="7424750" y="1332509"/>
                  </a:lnTo>
                  <a:lnTo>
                    <a:pt x="7433069" y="1335049"/>
                  </a:lnTo>
                  <a:lnTo>
                    <a:pt x="7433069" y="1258849"/>
                  </a:lnTo>
                  <a:lnTo>
                    <a:pt x="7433069" y="1248689"/>
                  </a:lnTo>
                  <a:lnTo>
                    <a:pt x="7433069" y="1229639"/>
                  </a:lnTo>
                  <a:lnTo>
                    <a:pt x="7448042" y="1232179"/>
                  </a:lnTo>
                  <a:lnTo>
                    <a:pt x="7455700" y="1232179"/>
                  </a:lnTo>
                  <a:lnTo>
                    <a:pt x="7463587" y="1233449"/>
                  </a:lnTo>
                  <a:lnTo>
                    <a:pt x="7463587" y="1186942"/>
                  </a:lnTo>
                  <a:lnTo>
                    <a:pt x="7421042" y="1178839"/>
                  </a:lnTo>
                  <a:lnTo>
                    <a:pt x="7402538" y="1171638"/>
                  </a:lnTo>
                  <a:lnTo>
                    <a:pt x="7402538" y="1220749"/>
                  </a:lnTo>
                  <a:lnTo>
                    <a:pt x="7402538" y="1248689"/>
                  </a:lnTo>
                  <a:lnTo>
                    <a:pt x="7389723" y="1243609"/>
                  </a:lnTo>
                  <a:lnTo>
                    <a:pt x="7380122" y="1237259"/>
                  </a:lnTo>
                  <a:lnTo>
                    <a:pt x="7374102" y="1229639"/>
                  </a:lnTo>
                  <a:lnTo>
                    <a:pt x="7372007" y="1223289"/>
                  </a:lnTo>
                  <a:lnTo>
                    <a:pt x="7372007" y="1209319"/>
                  </a:lnTo>
                  <a:lnTo>
                    <a:pt x="7379030" y="1213129"/>
                  </a:lnTo>
                  <a:lnTo>
                    <a:pt x="7386421" y="1215669"/>
                  </a:lnTo>
                  <a:lnTo>
                    <a:pt x="7394232" y="1218209"/>
                  </a:lnTo>
                  <a:lnTo>
                    <a:pt x="7402538" y="1220749"/>
                  </a:lnTo>
                  <a:lnTo>
                    <a:pt x="7402538" y="1171638"/>
                  </a:lnTo>
                  <a:lnTo>
                    <a:pt x="7385151" y="1164869"/>
                  </a:lnTo>
                  <a:lnTo>
                    <a:pt x="7372007" y="1147089"/>
                  </a:lnTo>
                  <a:lnTo>
                    <a:pt x="7385151" y="1129309"/>
                  </a:lnTo>
                  <a:lnTo>
                    <a:pt x="7421042" y="1114069"/>
                  </a:lnTo>
                  <a:lnTo>
                    <a:pt x="7474394" y="1105179"/>
                  </a:lnTo>
                  <a:lnTo>
                    <a:pt x="7539901" y="1101369"/>
                  </a:lnTo>
                  <a:lnTo>
                    <a:pt x="7605408" y="1105179"/>
                  </a:lnTo>
                  <a:lnTo>
                    <a:pt x="7658760" y="1114069"/>
                  </a:lnTo>
                  <a:lnTo>
                    <a:pt x="7694650" y="1129309"/>
                  </a:lnTo>
                  <a:lnTo>
                    <a:pt x="7707782" y="1147089"/>
                  </a:lnTo>
                  <a:lnTo>
                    <a:pt x="7707782" y="1084846"/>
                  </a:lnTo>
                  <a:lnTo>
                    <a:pt x="7705801" y="1083589"/>
                  </a:lnTo>
                  <a:lnTo>
                    <a:pt x="7669631" y="1070889"/>
                  </a:lnTo>
                  <a:lnTo>
                    <a:pt x="7640980" y="1063269"/>
                  </a:lnTo>
                  <a:lnTo>
                    <a:pt x="7575080" y="1055649"/>
                  </a:lnTo>
                  <a:lnTo>
                    <a:pt x="7501052" y="1055649"/>
                  </a:lnTo>
                  <a:lnTo>
                    <a:pt x="7455255" y="1060729"/>
                  </a:lnTo>
                  <a:lnTo>
                    <a:pt x="7408265" y="1069619"/>
                  </a:lnTo>
                  <a:lnTo>
                    <a:pt x="7366609" y="1086129"/>
                  </a:lnTo>
                  <a:lnTo>
                    <a:pt x="7336841" y="1111529"/>
                  </a:lnTo>
                  <a:lnTo>
                    <a:pt x="7325461" y="1147089"/>
                  </a:lnTo>
                  <a:lnTo>
                    <a:pt x="7325461" y="1223289"/>
                  </a:lnTo>
                  <a:lnTo>
                    <a:pt x="7327328" y="1238529"/>
                  </a:lnTo>
                  <a:lnTo>
                    <a:pt x="7332993" y="1252499"/>
                  </a:lnTo>
                  <a:lnTo>
                    <a:pt x="7342530" y="1265199"/>
                  </a:lnTo>
                  <a:lnTo>
                    <a:pt x="7355992" y="1276629"/>
                  </a:lnTo>
                  <a:lnTo>
                    <a:pt x="7355992" y="1290599"/>
                  </a:lnTo>
                  <a:lnTo>
                    <a:pt x="7343495" y="1302029"/>
                  </a:lnTo>
                  <a:lnTo>
                    <a:pt x="7333856" y="1314729"/>
                  </a:lnTo>
                  <a:lnTo>
                    <a:pt x="7327659" y="1328699"/>
                  </a:lnTo>
                  <a:lnTo>
                    <a:pt x="7325461" y="1345209"/>
                  </a:lnTo>
                  <a:lnTo>
                    <a:pt x="7325461" y="1421409"/>
                  </a:lnTo>
                  <a:lnTo>
                    <a:pt x="7346455" y="1468399"/>
                  </a:lnTo>
                  <a:lnTo>
                    <a:pt x="7408646" y="1497609"/>
                  </a:lnTo>
                  <a:lnTo>
                    <a:pt x="7503185" y="1512849"/>
                  </a:lnTo>
                  <a:lnTo>
                    <a:pt x="7539139" y="1512849"/>
                  </a:lnTo>
                  <a:lnTo>
                    <a:pt x="7544409" y="1538249"/>
                  </a:lnTo>
                  <a:lnTo>
                    <a:pt x="7586142" y="1576349"/>
                  </a:lnTo>
                  <a:lnTo>
                    <a:pt x="7622311" y="1589049"/>
                  </a:lnTo>
                  <a:lnTo>
                    <a:pt x="7716863" y="1604289"/>
                  </a:lnTo>
                  <a:lnTo>
                    <a:pt x="7790891" y="1604289"/>
                  </a:lnTo>
                  <a:lnTo>
                    <a:pt x="7836700" y="1599209"/>
                  </a:lnTo>
                  <a:lnTo>
                    <a:pt x="7883690" y="1590319"/>
                  </a:lnTo>
                  <a:lnTo>
                    <a:pt x="7925333" y="1573809"/>
                  </a:lnTo>
                  <a:lnTo>
                    <a:pt x="7943202" y="1558569"/>
                  </a:lnTo>
                  <a:lnTo>
                    <a:pt x="7949158" y="1553489"/>
                  </a:lnTo>
                  <a:lnTo>
                    <a:pt x="7955102" y="1548409"/>
                  </a:lnTo>
                  <a:lnTo>
                    <a:pt x="7957947" y="1539519"/>
                  </a:lnTo>
                  <a:lnTo>
                    <a:pt x="7966481" y="1512849"/>
                  </a:lnTo>
                  <a:lnTo>
                    <a:pt x="7966481" y="1500149"/>
                  </a:lnTo>
                  <a:lnTo>
                    <a:pt x="7966481" y="1482369"/>
                  </a:lnTo>
                  <a:lnTo>
                    <a:pt x="7966481" y="1477289"/>
                  </a:lnTo>
                  <a:lnTo>
                    <a:pt x="7966481" y="1463319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5" descr="$PPTXTitle">
            <a:extLst>
              <a:ext uri="{FF2B5EF4-FFF2-40B4-BE49-F238E27FC236}">
                <a16:creationId xmlns:a16="http://schemas.microsoft.com/office/drawing/2014/main" id="{FCA781B3-FCF6-E582-4834-38FD90226827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B147692B-F2BE-7443-C733-BDE346075FA4}"/>
              </a:ext>
            </a:extLst>
          </p:cNvPr>
          <p:cNvSpPr/>
          <p:nvPr/>
        </p:nvSpPr>
        <p:spPr>
          <a:xfrm>
            <a:off x="409942" y="1264105"/>
            <a:ext cx="11462563" cy="4071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1247AE1E-69C2-CEDF-EE17-17B7027640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2726" y="1720774"/>
            <a:ext cx="11306175" cy="4276725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09942" y="823338"/>
            <a:ext cx="7048500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01. Dimensiones del informe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15896CA-79F9-862D-EFEC-E6C8E93E6D05}"/>
              </a:ext>
            </a:extLst>
          </p:cNvPr>
          <p:cNvSpPr/>
          <p:nvPr/>
        </p:nvSpPr>
        <p:spPr>
          <a:xfrm>
            <a:off x="6324600" y="5029200"/>
            <a:ext cx="941896" cy="595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5BBD9A8D-41EB-F44B-B877-E25AB31DED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779" y="4936949"/>
            <a:ext cx="1024967" cy="724795"/>
          </a:xfrm>
          <a:prstGeom prst="rect">
            <a:avLst/>
          </a:prstGeom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0B5491B-0DDE-4607-F157-F290CC3D4C38}"/>
              </a:ext>
            </a:extLst>
          </p:cNvPr>
          <p:cNvSpPr txBox="1"/>
          <p:nvPr/>
        </p:nvSpPr>
        <p:spPr>
          <a:xfrm>
            <a:off x="10972800" y="6235080"/>
            <a:ext cx="2666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680A1-73C1-6A78-2FC2-6FFB61BB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B049D08-5401-D6D3-D8D9-D8BB5D1458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0FDCC797-62AA-690F-1008-502DE9E4AD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3168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Puntos esenciales de las dimensiones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D5B7136-FCF6-0B2D-3DCB-94C79CDEE9A9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02</a:t>
            </a: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28457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pic>
        <p:nvPicPr>
          <p:cNvPr id="3" name="object 3" descr="Interfaz de usuario gráfica, 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841" y="163676"/>
            <a:ext cx="2659958" cy="6879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8462" y="2755772"/>
            <a:ext cx="18097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Perfil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poblacional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Impacto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población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flotante</a:t>
            </a:r>
            <a:endParaRPr sz="1500">
              <a:latin typeface="Arial"/>
              <a:cs typeface="Arial"/>
            </a:endParaRPr>
          </a:p>
          <a:p>
            <a:pPr marL="299085" marR="13017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Realidad socioeconómica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Estado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60995" y="2567686"/>
            <a:ext cx="10737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53440" algn="l"/>
              </a:tabLst>
            </a:pPr>
            <a:r>
              <a:rPr sz="1400" b="1" spc="-25" dirty="0">
                <a:latin typeface="Arial"/>
                <a:cs typeface="Arial"/>
              </a:rPr>
              <a:t>70%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spc="-10" dirty="0">
                <a:latin typeface="Arial"/>
                <a:cs typeface="Arial"/>
              </a:rPr>
              <a:t>población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56293" y="2567686"/>
            <a:ext cx="2152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25" dirty="0">
                <a:latin typeface="Arial"/>
                <a:cs typeface="Arial"/>
              </a:rPr>
              <a:t>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60995" y="2994406"/>
            <a:ext cx="1710689" cy="1034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concentra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área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ciudad</a:t>
            </a:r>
            <a:r>
              <a:rPr sz="1400" spc="170" dirty="0">
                <a:latin typeface="Arial"/>
                <a:cs typeface="Arial"/>
              </a:rPr>
              <a:t> 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largo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zona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Costa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sol</a:t>
            </a:r>
            <a:endParaRPr sz="1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1000" dirty="0">
                <a:latin typeface="Arial"/>
                <a:cs typeface="Arial"/>
              </a:rPr>
              <a:t>(INE,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39185" y="1322577"/>
            <a:ext cx="521970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Málaga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crecido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10%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desde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2015, </a:t>
            </a:r>
            <a:r>
              <a:rPr sz="1400" dirty="0">
                <a:latin typeface="Arial"/>
                <a:cs typeface="Arial"/>
              </a:rPr>
              <a:t>especialmente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zonas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costeras,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crecimientos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dos </a:t>
            </a:r>
            <a:r>
              <a:rPr sz="1400" dirty="0">
                <a:latin typeface="Arial"/>
                <a:cs typeface="Arial"/>
              </a:rPr>
              <a:t>dígitos.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contraste,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municipios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pequeños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medianos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interior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pierden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Ronda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(INE,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2015-2025).</a:t>
            </a:r>
            <a:endParaRPr sz="105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534018" y="1385950"/>
            <a:ext cx="720725" cy="661670"/>
            <a:chOff x="8534018" y="1385950"/>
            <a:chExt cx="720725" cy="661670"/>
          </a:xfrm>
        </p:grpSpPr>
        <p:sp>
          <p:nvSpPr>
            <p:cNvPr id="14" name="object 14"/>
            <p:cNvSpPr/>
            <p:nvPr/>
          </p:nvSpPr>
          <p:spPr>
            <a:xfrm>
              <a:off x="8540368" y="1392300"/>
              <a:ext cx="708025" cy="648970"/>
            </a:xfrm>
            <a:custGeom>
              <a:avLst/>
              <a:gdLst/>
              <a:ahLst/>
              <a:cxnLst/>
              <a:rect l="l" t="t" r="r" b="b"/>
              <a:pathLst>
                <a:path w="708025" h="648969">
                  <a:moveTo>
                    <a:pt x="353949" y="0"/>
                  </a:moveTo>
                  <a:lnTo>
                    <a:pt x="305926" y="2959"/>
                  </a:lnTo>
                  <a:lnTo>
                    <a:pt x="259864" y="11581"/>
                  </a:lnTo>
                  <a:lnTo>
                    <a:pt x="216187" y="25479"/>
                  </a:lnTo>
                  <a:lnTo>
                    <a:pt x="175316" y="44266"/>
                  </a:lnTo>
                  <a:lnTo>
                    <a:pt x="137673" y="67556"/>
                  </a:lnTo>
                  <a:lnTo>
                    <a:pt x="103679" y="94964"/>
                  </a:lnTo>
                  <a:lnTo>
                    <a:pt x="73758" y="126102"/>
                  </a:lnTo>
                  <a:lnTo>
                    <a:pt x="48330" y="160584"/>
                  </a:lnTo>
                  <a:lnTo>
                    <a:pt x="27818" y="198024"/>
                  </a:lnTo>
                  <a:lnTo>
                    <a:pt x="12645" y="238036"/>
                  </a:lnTo>
                  <a:lnTo>
                    <a:pt x="3231" y="280234"/>
                  </a:lnTo>
                  <a:lnTo>
                    <a:pt x="0" y="324231"/>
                  </a:lnTo>
                  <a:lnTo>
                    <a:pt x="3231" y="368227"/>
                  </a:lnTo>
                  <a:lnTo>
                    <a:pt x="12645" y="410425"/>
                  </a:lnTo>
                  <a:lnTo>
                    <a:pt x="27818" y="450437"/>
                  </a:lnTo>
                  <a:lnTo>
                    <a:pt x="48330" y="487877"/>
                  </a:lnTo>
                  <a:lnTo>
                    <a:pt x="73758" y="522359"/>
                  </a:lnTo>
                  <a:lnTo>
                    <a:pt x="103679" y="553497"/>
                  </a:lnTo>
                  <a:lnTo>
                    <a:pt x="137673" y="580905"/>
                  </a:lnTo>
                  <a:lnTo>
                    <a:pt x="175316" y="604195"/>
                  </a:lnTo>
                  <a:lnTo>
                    <a:pt x="216187" y="622982"/>
                  </a:lnTo>
                  <a:lnTo>
                    <a:pt x="259864" y="636880"/>
                  </a:lnTo>
                  <a:lnTo>
                    <a:pt x="305926" y="645502"/>
                  </a:lnTo>
                  <a:lnTo>
                    <a:pt x="353949" y="648462"/>
                  </a:lnTo>
                  <a:lnTo>
                    <a:pt x="401971" y="645502"/>
                  </a:lnTo>
                  <a:lnTo>
                    <a:pt x="448033" y="636880"/>
                  </a:lnTo>
                  <a:lnTo>
                    <a:pt x="491710" y="622982"/>
                  </a:lnTo>
                  <a:lnTo>
                    <a:pt x="532581" y="604195"/>
                  </a:lnTo>
                  <a:lnTo>
                    <a:pt x="570224" y="580905"/>
                  </a:lnTo>
                  <a:lnTo>
                    <a:pt x="604218" y="553497"/>
                  </a:lnTo>
                  <a:lnTo>
                    <a:pt x="634139" y="522359"/>
                  </a:lnTo>
                  <a:lnTo>
                    <a:pt x="659567" y="487877"/>
                  </a:lnTo>
                  <a:lnTo>
                    <a:pt x="680079" y="450437"/>
                  </a:lnTo>
                  <a:lnTo>
                    <a:pt x="695252" y="410425"/>
                  </a:lnTo>
                  <a:lnTo>
                    <a:pt x="704666" y="368227"/>
                  </a:lnTo>
                  <a:lnTo>
                    <a:pt x="707898" y="324231"/>
                  </a:lnTo>
                  <a:lnTo>
                    <a:pt x="704666" y="280234"/>
                  </a:lnTo>
                  <a:lnTo>
                    <a:pt x="695252" y="238036"/>
                  </a:lnTo>
                  <a:lnTo>
                    <a:pt x="680079" y="198024"/>
                  </a:lnTo>
                  <a:lnTo>
                    <a:pt x="659567" y="160584"/>
                  </a:lnTo>
                  <a:lnTo>
                    <a:pt x="634139" y="126102"/>
                  </a:lnTo>
                  <a:lnTo>
                    <a:pt x="604218" y="94964"/>
                  </a:lnTo>
                  <a:lnTo>
                    <a:pt x="570224" y="67556"/>
                  </a:lnTo>
                  <a:lnTo>
                    <a:pt x="532581" y="44266"/>
                  </a:lnTo>
                  <a:lnTo>
                    <a:pt x="491710" y="25479"/>
                  </a:lnTo>
                  <a:lnTo>
                    <a:pt x="448033" y="11581"/>
                  </a:lnTo>
                  <a:lnTo>
                    <a:pt x="401971" y="2959"/>
                  </a:lnTo>
                  <a:lnTo>
                    <a:pt x="353949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40368" y="1392300"/>
              <a:ext cx="708025" cy="648970"/>
            </a:xfrm>
            <a:custGeom>
              <a:avLst/>
              <a:gdLst/>
              <a:ahLst/>
              <a:cxnLst/>
              <a:rect l="l" t="t" r="r" b="b"/>
              <a:pathLst>
                <a:path w="708025" h="648969">
                  <a:moveTo>
                    <a:pt x="0" y="324231"/>
                  </a:moveTo>
                  <a:lnTo>
                    <a:pt x="3231" y="280234"/>
                  </a:lnTo>
                  <a:lnTo>
                    <a:pt x="12645" y="238036"/>
                  </a:lnTo>
                  <a:lnTo>
                    <a:pt x="27818" y="198024"/>
                  </a:lnTo>
                  <a:lnTo>
                    <a:pt x="48330" y="160584"/>
                  </a:lnTo>
                  <a:lnTo>
                    <a:pt x="73758" y="126102"/>
                  </a:lnTo>
                  <a:lnTo>
                    <a:pt x="103679" y="94964"/>
                  </a:lnTo>
                  <a:lnTo>
                    <a:pt x="137673" y="67556"/>
                  </a:lnTo>
                  <a:lnTo>
                    <a:pt x="175316" y="44266"/>
                  </a:lnTo>
                  <a:lnTo>
                    <a:pt x="216187" y="25479"/>
                  </a:lnTo>
                  <a:lnTo>
                    <a:pt x="259864" y="11581"/>
                  </a:lnTo>
                  <a:lnTo>
                    <a:pt x="305926" y="2959"/>
                  </a:lnTo>
                  <a:lnTo>
                    <a:pt x="353949" y="0"/>
                  </a:lnTo>
                  <a:lnTo>
                    <a:pt x="401971" y="2959"/>
                  </a:lnTo>
                  <a:lnTo>
                    <a:pt x="448033" y="11581"/>
                  </a:lnTo>
                  <a:lnTo>
                    <a:pt x="491710" y="25479"/>
                  </a:lnTo>
                  <a:lnTo>
                    <a:pt x="532581" y="44266"/>
                  </a:lnTo>
                  <a:lnTo>
                    <a:pt x="570224" y="67556"/>
                  </a:lnTo>
                  <a:lnTo>
                    <a:pt x="604218" y="94964"/>
                  </a:lnTo>
                  <a:lnTo>
                    <a:pt x="634139" y="126102"/>
                  </a:lnTo>
                  <a:lnTo>
                    <a:pt x="659567" y="160584"/>
                  </a:lnTo>
                  <a:lnTo>
                    <a:pt x="680079" y="198024"/>
                  </a:lnTo>
                  <a:lnTo>
                    <a:pt x="695252" y="238036"/>
                  </a:lnTo>
                  <a:lnTo>
                    <a:pt x="704666" y="280234"/>
                  </a:lnTo>
                  <a:lnTo>
                    <a:pt x="707898" y="324231"/>
                  </a:lnTo>
                  <a:lnTo>
                    <a:pt x="704666" y="368227"/>
                  </a:lnTo>
                  <a:lnTo>
                    <a:pt x="695252" y="410425"/>
                  </a:lnTo>
                  <a:lnTo>
                    <a:pt x="680079" y="450437"/>
                  </a:lnTo>
                  <a:lnTo>
                    <a:pt x="659567" y="487877"/>
                  </a:lnTo>
                  <a:lnTo>
                    <a:pt x="634139" y="522359"/>
                  </a:lnTo>
                  <a:lnTo>
                    <a:pt x="604218" y="553497"/>
                  </a:lnTo>
                  <a:lnTo>
                    <a:pt x="570224" y="580905"/>
                  </a:lnTo>
                  <a:lnTo>
                    <a:pt x="532581" y="604195"/>
                  </a:lnTo>
                  <a:lnTo>
                    <a:pt x="491710" y="622982"/>
                  </a:lnTo>
                  <a:lnTo>
                    <a:pt x="448033" y="636880"/>
                  </a:lnTo>
                  <a:lnTo>
                    <a:pt x="401971" y="645502"/>
                  </a:lnTo>
                  <a:lnTo>
                    <a:pt x="353949" y="648462"/>
                  </a:lnTo>
                  <a:lnTo>
                    <a:pt x="305926" y="645502"/>
                  </a:lnTo>
                  <a:lnTo>
                    <a:pt x="259864" y="636880"/>
                  </a:lnTo>
                  <a:lnTo>
                    <a:pt x="216187" y="622982"/>
                  </a:lnTo>
                  <a:lnTo>
                    <a:pt x="175316" y="604195"/>
                  </a:lnTo>
                  <a:lnTo>
                    <a:pt x="137673" y="580905"/>
                  </a:lnTo>
                  <a:lnTo>
                    <a:pt x="103679" y="553497"/>
                  </a:lnTo>
                  <a:lnTo>
                    <a:pt x="73758" y="522359"/>
                  </a:lnTo>
                  <a:lnTo>
                    <a:pt x="48330" y="487877"/>
                  </a:lnTo>
                  <a:lnTo>
                    <a:pt x="27818" y="450437"/>
                  </a:lnTo>
                  <a:lnTo>
                    <a:pt x="12645" y="410425"/>
                  </a:lnTo>
                  <a:lnTo>
                    <a:pt x="3231" y="368227"/>
                  </a:lnTo>
                  <a:lnTo>
                    <a:pt x="0" y="324231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693657" y="1381759"/>
            <a:ext cx="339979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1840">
              <a:lnSpc>
                <a:spcPts val="1639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Población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extranjera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residente</a:t>
            </a:r>
            <a:r>
              <a:rPr sz="1400" spc="-10" dirty="0"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739"/>
              </a:lnSpc>
              <a:tabLst>
                <a:tab pos="751840" algn="l"/>
              </a:tabLst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19%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dirty="0">
                <a:latin typeface="Arial"/>
                <a:cs typeface="Arial"/>
              </a:rPr>
              <a:t>especialmente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Reino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Unido,</a:t>
            </a:r>
            <a:endParaRPr sz="1400">
              <a:latin typeface="Arial"/>
              <a:cs typeface="Arial"/>
            </a:endParaRPr>
          </a:p>
          <a:p>
            <a:pPr marL="751840">
              <a:lnSpc>
                <a:spcPts val="1660"/>
              </a:lnSpc>
            </a:pPr>
            <a:r>
              <a:rPr sz="1400" dirty="0">
                <a:latin typeface="Arial"/>
                <a:cs typeface="Arial"/>
              </a:rPr>
              <a:t>Italia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Marruecos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(INE,</a:t>
            </a:r>
            <a:r>
              <a:rPr sz="1050" spc="-2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2025)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9770" y="4711700"/>
            <a:ext cx="575119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Málaga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recibe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9.9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millones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turistas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anuales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(IECA,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2024)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encuentran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turistas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residenciales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pasan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largas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temporadas </a:t>
            </a:r>
            <a:r>
              <a:rPr sz="1400" dirty="0">
                <a:latin typeface="Arial"/>
                <a:cs typeface="Arial"/>
              </a:rPr>
              <a:t>(Aprox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300.000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personas)*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765" y="5633084"/>
            <a:ext cx="8977630" cy="492759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 marR="227329">
              <a:lnSpc>
                <a:spcPct val="100000"/>
              </a:lnSpc>
              <a:spcBef>
                <a:spcPts val="325"/>
              </a:spcBef>
            </a:pPr>
            <a:r>
              <a:rPr sz="1300" dirty="0">
                <a:latin typeface="Arial"/>
                <a:cs typeface="Arial"/>
              </a:rPr>
              <a:t>*Al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no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tener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acceso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datos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desglosados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nivel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provincia,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estos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se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han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obtenido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teniendo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en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cuenta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el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número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de </a:t>
            </a:r>
            <a:r>
              <a:rPr sz="1300" dirty="0">
                <a:latin typeface="Arial"/>
                <a:cs typeface="Arial"/>
              </a:rPr>
              <a:t>viviendas en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la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provincia con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bajo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consumo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energético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anual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y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el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tamaño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medio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por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vivienda en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Málaga.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201555" y="2406529"/>
            <a:ext cx="4031615" cy="1780539"/>
            <a:chOff x="3201555" y="2406529"/>
            <a:chExt cx="4031615" cy="1780539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1555" y="2406529"/>
              <a:ext cx="2359384" cy="1780142"/>
            </a:xfrm>
            <a:prstGeom prst="rect">
              <a:avLst/>
            </a:prstGeom>
          </p:spPr>
        </p:pic>
        <p:pic>
          <p:nvPicPr>
            <p:cNvPr id="21" name="object 21" descr="Imagen que contiene Texto  El contenido generado por IA puede ser incorrecto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2269" y="2776448"/>
              <a:ext cx="1770633" cy="1260754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3853" y="2412682"/>
            <a:ext cx="2591048" cy="3712845"/>
          </a:xfrm>
          <a:prstGeom prst="rect">
            <a:avLst/>
          </a:prstGeom>
        </p:spPr>
      </p:pic>
      <p:sp>
        <p:nvSpPr>
          <p:cNvPr id="27" name="object 5" descr="$PPTXTitle">
            <a:extLst>
              <a:ext uri="{FF2B5EF4-FFF2-40B4-BE49-F238E27FC236}">
                <a16:creationId xmlns:a16="http://schemas.microsoft.com/office/drawing/2014/main" id="{C4D8D7A9-72C7-9974-310D-6962209B7BB1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81E3416-4DA3-632D-C2F9-7558809FF439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5472931-F84B-5D5E-FFFF-11A9441EC735}"/>
              </a:ext>
            </a:extLst>
          </p:cNvPr>
          <p:cNvSpPr txBox="1"/>
          <p:nvPr/>
        </p:nvSpPr>
        <p:spPr>
          <a:xfrm>
            <a:off x="10972800" y="6235080"/>
            <a:ext cx="2666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Interfaz de usuario gráfica, 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841" y="163676"/>
            <a:ext cx="2659958" cy="6879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8462" y="2755772"/>
            <a:ext cx="18097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Perfil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poblacional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Impacto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población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flotante</a:t>
            </a:r>
            <a:endParaRPr sz="1500">
              <a:latin typeface="Arial"/>
              <a:cs typeface="Arial"/>
            </a:endParaRPr>
          </a:p>
          <a:p>
            <a:pPr marL="299085" marR="13017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Realidad socioeconómica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Estado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22878" y="2181110"/>
            <a:ext cx="791210" cy="678815"/>
          </a:xfrm>
          <a:custGeom>
            <a:avLst/>
            <a:gdLst/>
            <a:ahLst/>
            <a:cxnLst/>
            <a:rect l="l" t="t" r="r" b="b"/>
            <a:pathLst>
              <a:path w="791210" h="678814">
                <a:moveTo>
                  <a:pt x="678053" y="398564"/>
                </a:moveTo>
                <a:lnTo>
                  <a:pt x="395528" y="130022"/>
                </a:lnTo>
                <a:lnTo>
                  <a:pt x="113004" y="398564"/>
                </a:lnTo>
                <a:lnTo>
                  <a:pt x="113004" y="678421"/>
                </a:lnTo>
                <a:lnTo>
                  <a:pt x="339026" y="678421"/>
                </a:lnTo>
                <a:lnTo>
                  <a:pt x="339026" y="442861"/>
                </a:lnTo>
                <a:lnTo>
                  <a:pt x="452031" y="442861"/>
                </a:lnTo>
                <a:lnTo>
                  <a:pt x="452031" y="678421"/>
                </a:lnTo>
                <a:lnTo>
                  <a:pt x="678053" y="678421"/>
                </a:lnTo>
                <a:lnTo>
                  <a:pt x="678053" y="398564"/>
                </a:lnTo>
                <a:close/>
              </a:path>
              <a:path w="791210" h="678814">
                <a:moveTo>
                  <a:pt x="791057" y="376897"/>
                </a:moveTo>
                <a:lnTo>
                  <a:pt x="476618" y="77254"/>
                </a:lnTo>
                <a:lnTo>
                  <a:pt x="395528" y="0"/>
                </a:lnTo>
                <a:lnTo>
                  <a:pt x="0" y="376897"/>
                </a:lnTo>
                <a:lnTo>
                  <a:pt x="42379" y="412699"/>
                </a:lnTo>
                <a:lnTo>
                  <a:pt x="395528" y="77254"/>
                </a:lnTo>
                <a:lnTo>
                  <a:pt x="748677" y="412699"/>
                </a:lnTo>
                <a:lnTo>
                  <a:pt x="791057" y="3768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23715" y="1938020"/>
            <a:ext cx="263080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diciembre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2025,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precio </a:t>
            </a:r>
            <a:r>
              <a:rPr sz="1400" dirty="0">
                <a:latin typeface="Arial"/>
                <a:cs typeface="Arial"/>
              </a:rPr>
              <a:t>medio</a:t>
            </a:r>
            <a:r>
              <a:rPr sz="1400" spc="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2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alquiler</a:t>
            </a:r>
            <a:r>
              <a:rPr sz="1400" spc="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alcanzó</a:t>
            </a:r>
            <a:r>
              <a:rPr sz="1400" spc="27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16,6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€/m²,</a:t>
            </a:r>
            <a:r>
              <a:rPr sz="1400" spc="4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frente</a:t>
            </a:r>
            <a:r>
              <a:rPr sz="1400" spc="4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4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13</a:t>
            </a:r>
            <a:r>
              <a:rPr sz="1400" spc="4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€/m²</a:t>
            </a:r>
            <a:r>
              <a:rPr sz="1400" spc="4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Andalucía,</a:t>
            </a:r>
            <a:r>
              <a:rPr sz="1400" spc="14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13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13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supone</a:t>
            </a:r>
            <a:r>
              <a:rPr sz="1400" spc="140" dirty="0">
                <a:latin typeface="Arial"/>
                <a:cs typeface="Arial"/>
              </a:rPr>
              <a:t>  </a:t>
            </a:r>
            <a:r>
              <a:rPr sz="1400" spc="-25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incremento</a:t>
            </a:r>
            <a:r>
              <a:rPr sz="1400" spc="4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acumulado</a:t>
            </a:r>
            <a:r>
              <a:rPr sz="1400" spc="4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cercano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6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75</a:t>
            </a:r>
            <a:r>
              <a:rPr sz="1400" spc="7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6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7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6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últimos</a:t>
            </a:r>
            <a:r>
              <a:rPr sz="1400" spc="65" dirty="0">
                <a:latin typeface="Arial"/>
                <a:cs typeface="Arial"/>
              </a:rPr>
              <a:t>  </a:t>
            </a:r>
            <a:r>
              <a:rPr sz="1400" spc="-20" dirty="0">
                <a:latin typeface="Arial"/>
                <a:cs typeface="Arial"/>
              </a:rPr>
              <a:t>cinco </a:t>
            </a:r>
            <a:r>
              <a:rPr sz="1400" dirty="0">
                <a:latin typeface="Arial"/>
                <a:cs typeface="Arial"/>
              </a:rPr>
              <a:t>años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(Idealista,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09786" y="1966087"/>
            <a:ext cx="28397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Más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25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unipersonales,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09786" y="2179142"/>
            <a:ext cx="28397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1940" algn="l"/>
                <a:tab pos="649605" algn="l"/>
                <a:tab pos="1205865" algn="l"/>
                <a:tab pos="1571625" algn="l"/>
                <a:tab pos="2726690" algn="l"/>
              </a:tabLst>
            </a:pPr>
            <a:r>
              <a:rPr sz="1400" spc="-50" dirty="0">
                <a:latin typeface="Arial"/>
                <a:cs typeface="Arial"/>
              </a:rPr>
              <a:t>1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0" dirty="0">
                <a:latin typeface="Arial"/>
                <a:cs typeface="Arial"/>
              </a:rPr>
              <a:t>cada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10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corresponde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5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09786" y="2393061"/>
            <a:ext cx="28409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personas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mayores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65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años</a:t>
            </a:r>
            <a:r>
              <a:rPr sz="1400" spc="1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viven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(INE,</a:t>
            </a:r>
            <a:r>
              <a:rPr sz="1000" spc="-10" dirty="0">
                <a:latin typeface="Arial"/>
                <a:cs typeface="Arial"/>
              </a:rPr>
              <a:t> 2021)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866515" y="1983085"/>
            <a:ext cx="518159" cy="801370"/>
            <a:chOff x="7866515" y="1983085"/>
            <a:chExt cx="518159" cy="801370"/>
          </a:xfrm>
        </p:grpSpPr>
        <p:sp>
          <p:nvSpPr>
            <p:cNvPr id="15" name="object 15"/>
            <p:cNvSpPr/>
            <p:nvPr/>
          </p:nvSpPr>
          <p:spPr>
            <a:xfrm>
              <a:off x="7866515" y="2143269"/>
              <a:ext cx="518159" cy="641350"/>
            </a:xfrm>
            <a:custGeom>
              <a:avLst/>
              <a:gdLst/>
              <a:ahLst/>
              <a:cxnLst/>
              <a:rect l="l" t="t" r="r" b="b"/>
              <a:pathLst>
                <a:path w="518159" h="641350">
                  <a:moveTo>
                    <a:pt x="216175" y="0"/>
                  </a:moveTo>
                  <a:lnTo>
                    <a:pt x="44685" y="99879"/>
                  </a:lnTo>
                  <a:lnTo>
                    <a:pt x="423" y="244987"/>
                  </a:lnTo>
                  <a:lnTo>
                    <a:pt x="0" y="259949"/>
                  </a:lnTo>
                  <a:lnTo>
                    <a:pt x="5164" y="273442"/>
                  </a:lnTo>
                  <a:lnTo>
                    <a:pt x="15009" y="284013"/>
                  </a:lnTo>
                  <a:lnTo>
                    <a:pt x="31430" y="290992"/>
                  </a:lnTo>
                  <a:lnTo>
                    <a:pt x="37151" y="291157"/>
                  </a:lnTo>
                  <a:lnTo>
                    <a:pt x="49682" y="288900"/>
                  </a:lnTo>
                  <a:lnTo>
                    <a:pt x="60521" y="282851"/>
                  </a:lnTo>
                  <a:lnTo>
                    <a:pt x="68856" y="273652"/>
                  </a:lnTo>
                  <a:lnTo>
                    <a:pt x="73879" y="261947"/>
                  </a:lnTo>
                  <a:lnTo>
                    <a:pt x="98364" y="154530"/>
                  </a:lnTo>
                  <a:lnTo>
                    <a:pt x="122002" y="138511"/>
                  </a:lnTo>
                  <a:lnTo>
                    <a:pt x="117010" y="178086"/>
                  </a:lnTo>
                  <a:lnTo>
                    <a:pt x="34985" y="424016"/>
                  </a:lnTo>
                  <a:lnTo>
                    <a:pt x="102319" y="424016"/>
                  </a:lnTo>
                  <a:lnTo>
                    <a:pt x="65497" y="593622"/>
                  </a:lnTo>
                  <a:lnTo>
                    <a:pt x="65074" y="608584"/>
                  </a:lnTo>
                  <a:lnTo>
                    <a:pt x="70239" y="622077"/>
                  </a:lnTo>
                  <a:lnTo>
                    <a:pt x="80084" y="632647"/>
                  </a:lnTo>
                  <a:lnTo>
                    <a:pt x="96504" y="639628"/>
                  </a:lnTo>
                  <a:lnTo>
                    <a:pt x="102225" y="639793"/>
                  </a:lnTo>
                  <a:lnTo>
                    <a:pt x="114757" y="637537"/>
                  </a:lnTo>
                  <a:lnTo>
                    <a:pt x="177564" y="435323"/>
                  </a:lnTo>
                  <a:lnTo>
                    <a:pt x="178506" y="424016"/>
                  </a:lnTo>
                  <a:lnTo>
                    <a:pt x="219943" y="424016"/>
                  </a:lnTo>
                  <a:lnTo>
                    <a:pt x="229360" y="587027"/>
                  </a:lnTo>
                  <a:lnTo>
                    <a:pt x="252853" y="619904"/>
                  </a:lnTo>
                  <a:lnTo>
                    <a:pt x="269102" y="622644"/>
                  </a:lnTo>
                  <a:lnTo>
                    <a:pt x="283576" y="618867"/>
                  </a:lnTo>
                  <a:lnTo>
                    <a:pt x="295079" y="610132"/>
                  </a:lnTo>
                  <a:lnTo>
                    <a:pt x="302469" y="597719"/>
                  </a:lnTo>
                  <a:lnTo>
                    <a:pt x="304605" y="582881"/>
                  </a:lnTo>
                  <a:lnTo>
                    <a:pt x="295470" y="424016"/>
                  </a:lnTo>
                  <a:lnTo>
                    <a:pt x="326924" y="424016"/>
                  </a:lnTo>
                  <a:lnTo>
                    <a:pt x="242168" y="170548"/>
                  </a:lnTo>
                  <a:lnTo>
                    <a:pt x="243109" y="144165"/>
                  </a:lnTo>
                  <a:lnTo>
                    <a:pt x="276788" y="219444"/>
                  </a:lnTo>
                  <a:lnTo>
                    <a:pt x="281535" y="225014"/>
                  </a:lnTo>
                  <a:lnTo>
                    <a:pt x="287317" y="229499"/>
                  </a:lnTo>
                  <a:lnTo>
                    <a:pt x="387196" y="270428"/>
                  </a:lnTo>
                  <a:lnTo>
                    <a:pt x="384504" y="277330"/>
                  </a:lnTo>
                  <a:lnTo>
                    <a:pt x="389842" y="320347"/>
                  </a:lnTo>
                  <a:lnTo>
                    <a:pt x="416570" y="348675"/>
                  </a:lnTo>
                  <a:lnTo>
                    <a:pt x="428432" y="347155"/>
                  </a:lnTo>
                  <a:lnTo>
                    <a:pt x="434418" y="343117"/>
                  </a:lnTo>
                  <a:lnTo>
                    <a:pt x="438454" y="337127"/>
                  </a:lnTo>
                  <a:lnTo>
                    <a:pt x="440231" y="323791"/>
                  </a:lnTo>
                  <a:lnTo>
                    <a:pt x="437375" y="318075"/>
                  </a:lnTo>
                  <a:lnTo>
                    <a:pt x="432399" y="314714"/>
                  </a:lnTo>
                  <a:lnTo>
                    <a:pt x="426820" y="308479"/>
                  </a:lnTo>
                  <a:lnTo>
                    <a:pt x="423618" y="300470"/>
                  </a:lnTo>
                  <a:lnTo>
                    <a:pt x="423359" y="292100"/>
                  </a:lnTo>
                  <a:lnTo>
                    <a:pt x="425579" y="281097"/>
                  </a:lnTo>
                  <a:lnTo>
                    <a:pt x="431634" y="272112"/>
                  </a:lnTo>
                  <a:lnTo>
                    <a:pt x="440615" y="266054"/>
                  </a:lnTo>
                  <a:lnTo>
                    <a:pt x="451611" y="263832"/>
                  </a:lnTo>
                  <a:lnTo>
                    <a:pt x="462607" y="266054"/>
                  </a:lnTo>
                  <a:lnTo>
                    <a:pt x="471587" y="272112"/>
                  </a:lnTo>
                  <a:lnTo>
                    <a:pt x="477643" y="281097"/>
                  </a:lnTo>
                  <a:lnTo>
                    <a:pt x="479863" y="292100"/>
                  </a:lnTo>
                  <a:lnTo>
                    <a:pt x="479863" y="621890"/>
                  </a:lnTo>
                  <a:lnTo>
                    <a:pt x="481343" y="629226"/>
                  </a:lnTo>
                  <a:lnTo>
                    <a:pt x="485378" y="635216"/>
                  </a:lnTo>
                  <a:lnTo>
                    <a:pt x="491365" y="639255"/>
                  </a:lnTo>
                  <a:lnTo>
                    <a:pt x="498698" y="640736"/>
                  </a:lnTo>
                  <a:lnTo>
                    <a:pt x="506031" y="639255"/>
                  </a:lnTo>
                  <a:lnTo>
                    <a:pt x="512018" y="635216"/>
                  </a:lnTo>
                  <a:lnTo>
                    <a:pt x="516053" y="629226"/>
                  </a:lnTo>
                  <a:lnTo>
                    <a:pt x="517533" y="621890"/>
                  </a:lnTo>
                  <a:lnTo>
                    <a:pt x="517533" y="292100"/>
                  </a:lnTo>
                  <a:lnTo>
                    <a:pt x="512352" y="266427"/>
                  </a:lnTo>
                  <a:lnTo>
                    <a:pt x="498224" y="245461"/>
                  </a:lnTo>
                  <a:lnTo>
                    <a:pt x="477270" y="231325"/>
                  </a:lnTo>
                  <a:lnTo>
                    <a:pt x="451611" y="226142"/>
                  </a:lnTo>
                  <a:lnTo>
                    <a:pt x="441252" y="227084"/>
                  </a:lnTo>
                  <a:lnTo>
                    <a:pt x="438142" y="218565"/>
                  </a:lnTo>
                  <a:lnTo>
                    <a:pt x="433170" y="211130"/>
                  </a:lnTo>
                  <a:lnTo>
                    <a:pt x="426589" y="205077"/>
                  </a:lnTo>
                  <a:lnTo>
                    <a:pt x="418650" y="200701"/>
                  </a:lnTo>
                  <a:lnTo>
                    <a:pt x="338602" y="168664"/>
                  </a:lnTo>
                  <a:lnTo>
                    <a:pt x="286806" y="48997"/>
                  </a:lnTo>
                  <a:lnTo>
                    <a:pt x="275549" y="28899"/>
                  </a:lnTo>
                  <a:lnTo>
                    <a:pt x="259160" y="13433"/>
                  </a:lnTo>
                  <a:lnTo>
                    <a:pt x="238936" y="3499"/>
                  </a:lnTo>
                  <a:lnTo>
                    <a:pt x="2161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59148" y="1983085"/>
              <a:ext cx="150678" cy="150761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630157" y="3250819"/>
            <a:ext cx="286639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Percibe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“muy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buena”</a:t>
            </a:r>
            <a:endParaRPr sz="1400">
              <a:latin typeface="Arial"/>
              <a:cs typeface="Arial"/>
            </a:endParaRPr>
          </a:p>
          <a:p>
            <a:pPr marL="12700" marR="36576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frente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31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al </a:t>
            </a:r>
            <a:r>
              <a:rPr sz="1400" spc="-10" dirty="0">
                <a:latin typeface="Arial"/>
                <a:cs typeface="Arial"/>
              </a:rPr>
              <a:t>27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nacional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(ENS,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8" name="object 18" descr="Gráfico, Gráfico de barras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6941" y="3754950"/>
            <a:ext cx="2064889" cy="153253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5530782" y="3161664"/>
            <a:ext cx="2886075" cy="2197735"/>
            <a:chOff x="5530782" y="3161664"/>
            <a:chExt cx="2886075" cy="2197735"/>
          </a:xfrm>
        </p:grpSpPr>
        <p:pic>
          <p:nvPicPr>
            <p:cNvPr id="20" name="object 20" descr="Gráfico, Gráfico de barras  El contenido generado por IA puede ser incorrecto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0782" y="3778370"/>
              <a:ext cx="1955022" cy="15804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10272" y="3168014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449960" y="0"/>
                  </a:moveTo>
                  <a:lnTo>
                    <a:pt x="400927" y="2639"/>
                  </a:lnTo>
                  <a:lnTo>
                    <a:pt x="353424" y="10376"/>
                  </a:lnTo>
                  <a:lnTo>
                    <a:pt x="307726" y="22936"/>
                  </a:lnTo>
                  <a:lnTo>
                    <a:pt x="264107" y="40043"/>
                  </a:lnTo>
                  <a:lnTo>
                    <a:pt x="222842" y="61425"/>
                  </a:lnTo>
                  <a:lnTo>
                    <a:pt x="184205" y="86807"/>
                  </a:lnTo>
                  <a:lnTo>
                    <a:pt x="148471" y="115913"/>
                  </a:lnTo>
                  <a:lnTo>
                    <a:pt x="115913" y="148471"/>
                  </a:lnTo>
                  <a:lnTo>
                    <a:pt x="86807" y="184205"/>
                  </a:lnTo>
                  <a:lnTo>
                    <a:pt x="61425" y="222842"/>
                  </a:lnTo>
                  <a:lnTo>
                    <a:pt x="40043" y="264107"/>
                  </a:lnTo>
                  <a:lnTo>
                    <a:pt x="22936" y="307726"/>
                  </a:lnTo>
                  <a:lnTo>
                    <a:pt x="10376" y="353424"/>
                  </a:lnTo>
                  <a:lnTo>
                    <a:pt x="2639" y="400927"/>
                  </a:lnTo>
                  <a:lnTo>
                    <a:pt x="0" y="449961"/>
                  </a:lnTo>
                  <a:lnTo>
                    <a:pt x="2639" y="498994"/>
                  </a:lnTo>
                  <a:lnTo>
                    <a:pt x="10376" y="546497"/>
                  </a:lnTo>
                  <a:lnTo>
                    <a:pt x="22936" y="592195"/>
                  </a:lnTo>
                  <a:lnTo>
                    <a:pt x="40043" y="635814"/>
                  </a:lnTo>
                  <a:lnTo>
                    <a:pt x="61425" y="677079"/>
                  </a:lnTo>
                  <a:lnTo>
                    <a:pt x="86807" y="715716"/>
                  </a:lnTo>
                  <a:lnTo>
                    <a:pt x="115913" y="751450"/>
                  </a:lnTo>
                  <a:lnTo>
                    <a:pt x="148471" y="784008"/>
                  </a:lnTo>
                  <a:lnTo>
                    <a:pt x="184205" y="813114"/>
                  </a:lnTo>
                  <a:lnTo>
                    <a:pt x="222842" y="838496"/>
                  </a:lnTo>
                  <a:lnTo>
                    <a:pt x="264107" y="859878"/>
                  </a:lnTo>
                  <a:lnTo>
                    <a:pt x="307726" y="876985"/>
                  </a:lnTo>
                  <a:lnTo>
                    <a:pt x="353424" y="889545"/>
                  </a:lnTo>
                  <a:lnTo>
                    <a:pt x="400927" y="897282"/>
                  </a:lnTo>
                  <a:lnTo>
                    <a:pt x="449960" y="899922"/>
                  </a:lnTo>
                  <a:lnTo>
                    <a:pt x="498994" y="897282"/>
                  </a:lnTo>
                  <a:lnTo>
                    <a:pt x="546497" y="889545"/>
                  </a:lnTo>
                  <a:lnTo>
                    <a:pt x="592195" y="876985"/>
                  </a:lnTo>
                  <a:lnTo>
                    <a:pt x="635814" y="859878"/>
                  </a:lnTo>
                  <a:lnTo>
                    <a:pt x="677079" y="838496"/>
                  </a:lnTo>
                  <a:lnTo>
                    <a:pt x="715716" y="813114"/>
                  </a:lnTo>
                  <a:lnTo>
                    <a:pt x="751450" y="784008"/>
                  </a:lnTo>
                  <a:lnTo>
                    <a:pt x="784008" y="751450"/>
                  </a:lnTo>
                  <a:lnTo>
                    <a:pt x="813114" y="715716"/>
                  </a:lnTo>
                  <a:lnTo>
                    <a:pt x="838496" y="677079"/>
                  </a:lnTo>
                  <a:lnTo>
                    <a:pt x="859878" y="635814"/>
                  </a:lnTo>
                  <a:lnTo>
                    <a:pt x="876985" y="592195"/>
                  </a:lnTo>
                  <a:lnTo>
                    <a:pt x="889545" y="546497"/>
                  </a:lnTo>
                  <a:lnTo>
                    <a:pt x="897282" y="498994"/>
                  </a:lnTo>
                  <a:lnTo>
                    <a:pt x="899922" y="449961"/>
                  </a:lnTo>
                  <a:lnTo>
                    <a:pt x="897282" y="400927"/>
                  </a:lnTo>
                  <a:lnTo>
                    <a:pt x="889545" y="353424"/>
                  </a:lnTo>
                  <a:lnTo>
                    <a:pt x="876985" y="307726"/>
                  </a:lnTo>
                  <a:lnTo>
                    <a:pt x="859878" y="264107"/>
                  </a:lnTo>
                  <a:lnTo>
                    <a:pt x="838496" y="222842"/>
                  </a:lnTo>
                  <a:lnTo>
                    <a:pt x="813114" y="184205"/>
                  </a:lnTo>
                  <a:lnTo>
                    <a:pt x="784008" y="148471"/>
                  </a:lnTo>
                  <a:lnTo>
                    <a:pt x="751450" y="115913"/>
                  </a:lnTo>
                  <a:lnTo>
                    <a:pt x="715716" y="86807"/>
                  </a:lnTo>
                  <a:lnTo>
                    <a:pt x="677079" y="61425"/>
                  </a:lnTo>
                  <a:lnTo>
                    <a:pt x="635814" y="40043"/>
                  </a:lnTo>
                  <a:lnTo>
                    <a:pt x="592195" y="22936"/>
                  </a:lnTo>
                  <a:lnTo>
                    <a:pt x="546497" y="10376"/>
                  </a:lnTo>
                  <a:lnTo>
                    <a:pt x="498994" y="2639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10272" y="3168014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49961"/>
                  </a:moveTo>
                  <a:lnTo>
                    <a:pt x="2639" y="400927"/>
                  </a:lnTo>
                  <a:lnTo>
                    <a:pt x="10376" y="353424"/>
                  </a:lnTo>
                  <a:lnTo>
                    <a:pt x="22936" y="307726"/>
                  </a:lnTo>
                  <a:lnTo>
                    <a:pt x="40043" y="264107"/>
                  </a:lnTo>
                  <a:lnTo>
                    <a:pt x="61425" y="222842"/>
                  </a:lnTo>
                  <a:lnTo>
                    <a:pt x="86807" y="184205"/>
                  </a:lnTo>
                  <a:lnTo>
                    <a:pt x="115913" y="148471"/>
                  </a:lnTo>
                  <a:lnTo>
                    <a:pt x="148471" y="115913"/>
                  </a:lnTo>
                  <a:lnTo>
                    <a:pt x="184205" y="86807"/>
                  </a:lnTo>
                  <a:lnTo>
                    <a:pt x="222842" y="61425"/>
                  </a:lnTo>
                  <a:lnTo>
                    <a:pt x="264107" y="40043"/>
                  </a:lnTo>
                  <a:lnTo>
                    <a:pt x="307726" y="22936"/>
                  </a:lnTo>
                  <a:lnTo>
                    <a:pt x="353424" y="10376"/>
                  </a:lnTo>
                  <a:lnTo>
                    <a:pt x="400927" y="2639"/>
                  </a:lnTo>
                  <a:lnTo>
                    <a:pt x="449960" y="0"/>
                  </a:lnTo>
                  <a:lnTo>
                    <a:pt x="498994" y="2639"/>
                  </a:lnTo>
                  <a:lnTo>
                    <a:pt x="546497" y="10376"/>
                  </a:lnTo>
                  <a:lnTo>
                    <a:pt x="592195" y="22936"/>
                  </a:lnTo>
                  <a:lnTo>
                    <a:pt x="635814" y="40043"/>
                  </a:lnTo>
                  <a:lnTo>
                    <a:pt x="677079" y="61425"/>
                  </a:lnTo>
                  <a:lnTo>
                    <a:pt x="715716" y="86807"/>
                  </a:lnTo>
                  <a:lnTo>
                    <a:pt x="751450" y="115913"/>
                  </a:lnTo>
                  <a:lnTo>
                    <a:pt x="784008" y="148471"/>
                  </a:lnTo>
                  <a:lnTo>
                    <a:pt x="813114" y="184205"/>
                  </a:lnTo>
                  <a:lnTo>
                    <a:pt x="838496" y="222842"/>
                  </a:lnTo>
                  <a:lnTo>
                    <a:pt x="859878" y="264107"/>
                  </a:lnTo>
                  <a:lnTo>
                    <a:pt x="876985" y="307726"/>
                  </a:lnTo>
                  <a:lnTo>
                    <a:pt x="889545" y="353424"/>
                  </a:lnTo>
                  <a:lnTo>
                    <a:pt x="897282" y="400927"/>
                  </a:lnTo>
                  <a:lnTo>
                    <a:pt x="899922" y="449961"/>
                  </a:lnTo>
                  <a:lnTo>
                    <a:pt x="897282" y="498994"/>
                  </a:lnTo>
                  <a:lnTo>
                    <a:pt x="889545" y="546497"/>
                  </a:lnTo>
                  <a:lnTo>
                    <a:pt x="876985" y="592195"/>
                  </a:lnTo>
                  <a:lnTo>
                    <a:pt x="859878" y="635814"/>
                  </a:lnTo>
                  <a:lnTo>
                    <a:pt x="838496" y="677079"/>
                  </a:lnTo>
                  <a:lnTo>
                    <a:pt x="813114" y="715716"/>
                  </a:lnTo>
                  <a:lnTo>
                    <a:pt x="784008" y="751450"/>
                  </a:lnTo>
                  <a:lnTo>
                    <a:pt x="751450" y="784008"/>
                  </a:lnTo>
                  <a:lnTo>
                    <a:pt x="715716" y="813114"/>
                  </a:lnTo>
                  <a:lnTo>
                    <a:pt x="677079" y="838496"/>
                  </a:lnTo>
                  <a:lnTo>
                    <a:pt x="635814" y="859878"/>
                  </a:lnTo>
                  <a:lnTo>
                    <a:pt x="592195" y="876985"/>
                  </a:lnTo>
                  <a:lnTo>
                    <a:pt x="546497" y="889545"/>
                  </a:lnTo>
                  <a:lnTo>
                    <a:pt x="498994" y="897282"/>
                  </a:lnTo>
                  <a:lnTo>
                    <a:pt x="449960" y="899922"/>
                  </a:lnTo>
                  <a:lnTo>
                    <a:pt x="400927" y="897282"/>
                  </a:lnTo>
                  <a:lnTo>
                    <a:pt x="353424" y="889545"/>
                  </a:lnTo>
                  <a:lnTo>
                    <a:pt x="307726" y="876985"/>
                  </a:lnTo>
                  <a:lnTo>
                    <a:pt x="264107" y="859878"/>
                  </a:lnTo>
                  <a:lnTo>
                    <a:pt x="222842" y="838496"/>
                  </a:lnTo>
                  <a:lnTo>
                    <a:pt x="184205" y="813114"/>
                  </a:lnTo>
                  <a:lnTo>
                    <a:pt x="148471" y="784008"/>
                  </a:lnTo>
                  <a:lnTo>
                    <a:pt x="115913" y="751450"/>
                  </a:lnTo>
                  <a:lnTo>
                    <a:pt x="86807" y="715716"/>
                  </a:lnTo>
                  <a:lnTo>
                    <a:pt x="61425" y="677079"/>
                  </a:lnTo>
                  <a:lnTo>
                    <a:pt x="40043" y="635814"/>
                  </a:lnTo>
                  <a:lnTo>
                    <a:pt x="22936" y="592195"/>
                  </a:lnTo>
                  <a:lnTo>
                    <a:pt x="10376" y="546497"/>
                  </a:lnTo>
                  <a:lnTo>
                    <a:pt x="2639" y="498994"/>
                  </a:lnTo>
                  <a:lnTo>
                    <a:pt x="0" y="449961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814818" y="4203319"/>
            <a:ext cx="407797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1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convivencia</a:t>
            </a:r>
            <a:r>
              <a:rPr sz="1400" spc="1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elevada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carga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enfermedades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crónicas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EPOC,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diabetes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patología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cardiovascular,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10" dirty="0">
                <a:latin typeface="Arial"/>
                <a:cs typeface="Arial"/>
              </a:rPr>
              <a:t> prevalencia </a:t>
            </a:r>
            <a:r>
              <a:rPr sz="1400" dirty="0">
                <a:latin typeface="Arial"/>
                <a:cs typeface="Arial"/>
              </a:rPr>
              <a:t>significativa</a:t>
            </a:r>
            <a:r>
              <a:rPr sz="1400" spc="30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0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problemas</a:t>
            </a:r>
            <a:r>
              <a:rPr sz="1400" spc="30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29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300" dirty="0">
                <a:latin typeface="Arial"/>
                <a:cs typeface="Arial"/>
              </a:rPr>
              <a:t>  </a:t>
            </a:r>
            <a:r>
              <a:rPr sz="1400" spc="-10" dirty="0">
                <a:latin typeface="Arial"/>
                <a:cs typeface="Arial"/>
              </a:rPr>
              <a:t>mental, </a:t>
            </a:r>
            <a:r>
              <a:rPr sz="1400" dirty="0">
                <a:latin typeface="Arial"/>
                <a:cs typeface="Arial"/>
              </a:rPr>
              <a:t>configura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escenario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complejo.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59700" y="3486734"/>
            <a:ext cx="4095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16%</a:t>
            </a:r>
            <a:endParaRPr sz="1500">
              <a:latin typeface="Arial"/>
              <a:cs typeface="Arial"/>
            </a:endParaRPr>
          </a:p>
        </p:txBody>
      </p:sp>
      <p:sp>
        <p:nvSpPr>
          <p:cNvPr id="31" name="object 5" descr="$PPTXTitle">
            <a:extLst>
              <a:ext uri="{FF2B5EF4-FFF2-40B4-BE49-F238E27FC236}">
                <a16:creationId xmlns:a16="http://schemas.microsoft.com/office/drawing/2014/main" id="{5BCBC6BE-4EC3-75BD-B5C7-044D22426EAD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2" name="object 2" descr="$PPTXTitle">
            <a:extLst>
              <a:ext uri="{FF2B5EF4-FFF2-40B4-BE49-F238E27FC236}">
                <a16:creationId xmlns:a16="http://schemas.microsoft.com/office/drawing/2014/main" id="{263A9935-619E-0672-FD7C-6A5EC18A5D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4534F6DB-A0ED-B087-A222-EA3941B7CFB2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CE74F87-C7B2-C2B2-E32B-E5C863E608C7}"/>
              </a:ext>
            </a:extLst>
          </p:cNvPr>
          <p:cNvSpPr txBox="1"/>
          <p:nvPr/>
        </p:nvSpPr>
        <p:spPr>
          <a:xfrm>
            <a:off x="10972800" y="6235080"/>
            <a:ext cx="2666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755772"/>
            <a:ext cx="223964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Ordenación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endParaRPr sz="1500">
              <a:latin typeface="Arial"/>
              <a:cs typeface="Arial"/>
            </a:endParaRPr>
          </a:p>
          <a:p>
            <a:pPr marL="299085" marR="3848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Radiografía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públicos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Análisis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oferta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sanitarios públicos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Dotación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técnologica</a:t>
            </a:r>
            <a:endParaRPr sz="1500">
              <a:latin typeface="Arial"/>
              <a:cs typeface="Arial"/>
            </a:endParaRPr>
          </a:p>
          <a:p>
            <a:pPr marL="299085" marR="1206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Actividad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provincia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1542669"/>
            <a:ext cx="6345555" cy="1010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0101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atención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sanitaria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organizada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diferentes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sanitarios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26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ZBS</a:t>
            </a:r>
            <a:r>
              <a:rPr sz="1400" spc="-2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5990" y="163768"/>
            <a:ext cx="2649936" cy="678238"/>
          </a:xfrm>
          <a:prstGeom prst="rect">
            <a:avLst/>
          </a:prstGeom>
        </p:spPr>
      </p:pic>
      <p:pic>
        <p:nvPicPr>
          <p:cNvPr id="9" name="object 9" descr="Tabla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5147" y="2190119"/>
            <a:ext cx="3475547" cy="207022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38980" y="4418838"/>
            <a:ext cx="2856230" cy="1689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Centros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Salud.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25" dirty="0">
                <a:latin typeface="Arial"/>
                <a:cs typeface="Arial"/>
              </a:rPr>
              <a:t> de </a:t>
            </a:r>
            <a:r>
              <a:rPr sz="1400" b="1" dirty="0">
                <a:latin typeface="Arial"/>
                <a:cs typeface="Arial"/>
              </a:rPr>
              <a:t>3,85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centros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100.000 </a:t>
            </a:r>
            <a:r>
              <a:rPr sz="1400" b="1" dirty="0">
                <a:latin typeface="Arial"/>
                <a:cs typeface="Arial"/>
              </a:rPr>
              <a:t>habitantes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inferior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(4,98),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(6,24).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Costa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Sol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ratio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sitia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2,80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centros</a:t>
            </a:r>
            <a:endParaRPr sz="1400">
              <a:latin typeface="Arial"/>
              <a:cs typeface="Arial"/>
            </a:endParaRPr>
          </a:p>
          <a:p>
            <a:pPr marL="12700" marR="25400">
              <a:lnSpc>
                <a:spcPct val="100000"/>
              </a:lnSpc>
              <a:spcBef>
                <a:spcPts val="620"/>
              </a:spcBef>
            </a:pPr>
            <a:r>
              <a:rPr sz="1000" dirty="0">
                <a:latin typeface="Arial"/>
                <a:cs typeface="Arial"/>
              </a:rPr>
              <a:t>(Datos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Número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CS:</a:t>
            </a:r>
            <a:r>
              <a:rPr sz="1000" spc="2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SAS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y</a:t>
            </a:r>
            <a:r>
              <a:rPr sz="1000" spc="-10" dirty="0">
                <a:latin typeface="Arial"/>
                <a:cs typeface="Arial"/>
              </a:rPr>
              <a:t> Ministerio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Sanidad, </a:t>
            </a:r>
            <a:r>
              <a:rPr sz="1000" dirty="0">
                <a:latin typeface="Arial"/>
                <a:cs typeface="Arial"/>
              </a:rPr>
              <a:t>y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Poblacion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0232" y="4458334"/>
            <a:ext cx="579755" cy="125095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1746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75"/>
              </a:spcBef>
            </a:pPr>
            <a:endParaRPr sz="2000">
              <a:latin typeface="Times New Roman"/>
              <a:cs typeface="Times New Roman"/>
            </a:endParaRPr>
          </a:p>
          <a:p>
            <a:pPr marL="147955">
              <a:lnSpc>
                <a:spcPct val="100000"/>
              </a:lnSpc>
            </a:pPr>
            <a:r>
              <a:rPr sz="2000" b="1" spc="-25" dirty="0">
                <a:latin typeface="Arial"/>
                <a:cs typeface="Arial"/>
              </a:rPr>
              <a:t>69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2" name="object 12" descr="Mapa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33922" y="1466341"/>
            <a:ext cx="4013447" cy="27433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578597" y="4418838"/>
            <a:ext cx="426402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222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12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públicos,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inferior </a:t>
            </a:r>
            <a:r>
              <a:rPr sz="1400" dirty="0">
                <a:latin typeface="Arial"/>
                <a:cs typeface="Arial"/>
              </a:rPr>
              <a:t>(1,56)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tanto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(1,97)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(2,30).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(Catalogo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Nacional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Hospitales,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2025)</a:t>
            </a:r>
            <a:endParaRPr sz="1000" dirty="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3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100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públicos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mas </a:t>
            </a:r>
            <a:r>
              <a:rPr sz="1400" dirty="0">
                <a:latin typeface="Arial"/>
                <a:cs typeface="Arial"/>
              </a:rPr>
              <a:t>valorados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nacional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(Informe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Merco,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</a:t>
            </a:r>
            <a:endParaRPr sz="10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Ausencia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larga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estancia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44836" y="769111"/>
            <a:ext cx="185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Datos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recursos </a:t>
            </a:r>
            <a:r>
              <a:rPr sz="1800" b="1" i="1" dirty="0">
                <a:latin typeface="Arial"/>
                <a:cs typeface="Arial"/>
              </a:rPr>
              <a:t>centros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públicos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5" descr="$PPTXTitle">
            <a:extLst>
              <a:ext uri="{FF2B5EF4-FFF2-40B4-BE49-F238E27FC236}">
                <a16:creationId xmlns:a16="http://schemas.microsoft.com/office/drawing/2014/main" id="{16B53EB0-1F7F-E8D9-32C2-3D71566F0DB7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2" name="object 2" descr="$PPTXTitle">
            <a:extLst>
              <a:ext uri="{FF2B5EF4-FFF2-40B4-BE49-F238E27FC236}">
                <a16:creationId xmlns:a16="http://schemas.microsoft.com/office/drawing/2014/main" id="{B1693A94-7505-BE09-5304-EDA9377E46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21848FB-42A6-313C-1471-E493593F2EAC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DE1098A-9E08-DD05-0C20-6C8618DD51A0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7001" y="1542669"/>
            <a:ext cx="374396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concentra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17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b="1" dirty="0" err="1">
                <a:latin typeface="Arial"/>
                <a:cs typeface="Arial"/>
              </a:rPr>
              <a:t>consultas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medicina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0" name="object 10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5990" y="163768"/>
            <a:ext cx="2649936" cy="678238"/>
          </a:xfrm>
          <a:prstGeom prst="rect">
            <a:avLst/>
          </a:prstGeom>
        </p:spPr>
      </p:pic>
      <p:pic>
        <p:nvPicPr>
          <p:cNvPr id="11" name="object 11" descr="Imagen que contiene Mapa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8556" y="2469514"/>
            <a:ext cx="4013450" cy="244042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48462" y="2755772"/>
            <a:ext cx="6854190" cy="334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Ordenación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endParaRPr sz="1500">
              <a:latin typeface="Arial"/>
              <a:cs typeface="Arial"/>
            </a:endParaRPr>
          </a:p>
          <a:p>
            <a:pPr marL="299085" marR="499935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Radiografía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públicos</a:t>
            </a:r>
            <a:endParaRPr sz="1500">
              <a:latin typeface="Arial"/>
              <a:cs typeface="Arial"/>
            </a:endParaRPr>
          </a:p>
          <a:p>
            <a:pPr marL="299085" marR="461899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Análisis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oferta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sanitarios públicos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Dotación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tecnológica</a:t>
            </a:r>
            <a:endParaRPr sz="1500">
              <a:latin typeface="Arial"/>
              <a:cs typeface="Arial"/>
            </a:endParaRPr>
          </a:p>
          <a:p>
            <a:pPr marL="299085" marR="47345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Actividad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provincia</a:t>
            </a:r>
            <a:endParaRPr sz="1500">
              <a:latin typeface="Arial"/>
              <a:cs typeface="Arial"/>
            </a:endParaRPr>
          </a:p>
          <a:p>
            <a:pPr marL="3077210" marR="5080">
              <a:lnSpc>
                <a:spcPct val="100000"/>
              </a:lnSpc>
              <a:spcBef>
                <a:spcPts val="1520"/>
              </a:spcBef>
            </a:pPr>
            <a:r>
              <a:rPr sz="1400" dirty="0">
                <a:latin typeface="Arial"/>
                <a:cs typeface="Arial"/>
              </a:rPr>
              <a:t>Respecto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número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consultas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atendidas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profesional/día</a:t>
            </a:r>
            <a:r>
              <a:rPr sz="1400" spc="-10" dirty="0">
                <a:latin typeface="Arial"/>
                <a:cs typeface="Arial"/>
              </a:rPr>
              <a:t>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unos </a:t>
            </a:r>
            <a:r>
              <a:rPr sz="1400" dirty="0">
                <a:latin typeface="Arial"/>
                <a:cs typeface="Arial"/>
              </a:rPr>
              <a:t>números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nacional,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pero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carga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inferior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mayoría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provincias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(SIAP,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2024)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3878" y="3774440"/>
            <a:ext cx="386016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No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obstante,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análisis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detalle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sanitario,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observan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índices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frecuentación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elevados,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especialmente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distritos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elevado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65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años.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4" name="object 14" descr="Tabla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81718" y="2244248"/>
            <a:ext cx="3985131" cy="135149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744836" y="769111"/>
            <a:ext cx="185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Datos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recursos </a:t>
            </a:r>
            <a:r>
              <a:rPr sz="1800" b="1" i="1" dirty="0">
                <a:latin typeface="Arial"/>
                <a:cs typeface="Arial"/>
              </a:rPr>
              <a:t>centros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públicos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5" descr="$PPTXTitle">
            <a:extLst>
              <a:ext uri="{FF2B5EF4-FFF2-40B4-BE49-F238E27FC236}">
                <a16:creationId xmlns:a16="http://schemas.microsoft.com/office/drawing/2014/main" id="{6797C771-76CD-9347-503F-F168E8CEF3FE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3" name="object 2" descr="$PPTXTitle">
            <a:extLst>
              <a:ext uri="{FF2B5EF4-FFF2-40B4-BE49-F238E27FC236}">
                <a16:creationId xmlns:a16="http://schemas.microsoft.com/office/drawing/2014/main" id="{80C509C3-4606-FE70-12F4-B8EAC50900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4D6B90F-F306-2273-C035-AEC99F836621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8AE833-2EED-FA70-4340-3DEE2DB02DF3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23964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Ordenación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endParaRPr sz="1500">
              <a:latin typeface="Arial"/>
              <a:cs typeface="Arial"/>
            </a:endParaRPr>
          </a:p>
          <a:p>
            <a:pPr marL="299085" marR="3848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Radiografía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públicos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Análisis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oferta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sanitarios públicos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Dotación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tecnológica</a:t>
            </a:r>
            <a:endParaRPr sz="1500">
              <a:latin typeface="Arial"/>
              <a:cs typeface="Arial"/>
            </a:endParaRPr>
          </a:p>
          <a:p>
            <a:pPr marL="299085" marR="1206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Actividad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provincia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5990" y="163768"/>
            <a:ext cx="2649936" cy="67823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296284" y="2513076"/>
            <a:ext cx="913130" cy="913130"/>
            <a:chOff x="3296284" y="2513076"/>
            <a:chExt cx="913130" cy="913130"/>
          </a:xfrm>
        </p:grpSpPr>
        <p:sp>
          <p:nvSpPr>
            <p:cNvPr id="10" name="object 10"/>
            <p:cNvSpPr/>
            <p:nvPr/>
          </p:nvSpPr>
          <p:spPr>
            <a:xfrm>
              <a:off x="3302634" y="2519426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449961" y="0"/>
                  </a:moveTo>
                  <a:lnTo>
                    <a:pt x="400927" y="2641"/>
                  </a:lnTo>
                  <a:lnTo>
                    <a:pt x="353424" y="10382"/>
                  </a:lnTo>
                  <a:lnTo>
                    <a:pt x="307726" y="22949"/>
                  </a:lnTo>
                  <a:lnTo>
                    <a:pt x="264107" y="40066"/>
                  </a:lnTo>
                  <a:lnTo>
                    <a:pt x="222842" y="61458"/>
                  </a:lnTo>
                  <a:lnTo>
                    <a:pt x="184205" y="86851"/>
                  </a:lnTo>
                  <a:lnTo>
                    <a:pt x="148471" y="115970"/>
                  </a:lnTo>
                  <a:lnTo>
                    <a:pt x="115913" y="148541"/>
                  </a:lnTo>
                  <a:lnTo>
                    <a:pt x="86807" y="184288"/>
                  </a:lnTo>
                  <a:lnTo>
                    <a:pt x="61425" y="222936"/>
                  </a:lnTo>
                  <a:lnTo>
                    <a:pt x="40043" y="264212"/>
                  </a:lnTo>
                  <a:lnTo>
                    <a:pt x="22936" y="307839"/>
                  </a:lnTo>
                  <a:lnTo>
                    <a:pt x="10376" y="353544"/>
                  </a:lnTo>
                  <a:lnTo>
                    <a:pt x="2639" y="401052"/>
                  </a:lnTo>
                  <a:lnTo>
                    <a:pt x="0" y="450088"/>
                  </a:lnTo>
                  <a:lnTo>
                    <a:pt x="2639" y="499121"/>
                  </a:lnTo>
                  <a:lnTo>
                    <a:pt x="10376" y="546624"/>
                  </a:lnTo>
                  <a:lnTo>
                    <a:pt x="22936" y="592322"/>
                  </a:lnTo>
                  <a:lnTo>
                    <a:pt x="40043" y="635941"/>
                  </a:lnTo>
                  <a:lnTo>
                    <a:pt x="61425" y="677206"/>
                  </a:lnTo>
                  <a:lnTo>
                    <a:pt x="86807" y="715843"/>
                  </a:lnTo>
                  <a:lnTo>
                    <a:pt x="115913" y="751577"/>
                  </a:lnTo>
                  <a:lnTo>
                    <a:pt x="148471" y="784135"/>
                  </a:lnTo>
                  <a:lnTo>
                    <a:pt x="184205" y="813241"/>
                  </a:lnTo>
                  <a:lnTo>
                    <a:pt x="222842" y="838623"/>
                  </a:lnTo>
                  <a:lnTo>
                    <a:pt x="264107" y="860005"/>
                  </a:lnTo>
                  <a:lnTo>
                    <a:pt x="307726" y="877112"/>
                  </a:lnTo>
                  <a:lnTo>
                    <a:pt x="353424" y="889672"/>
                  </a:lnTo>
                  <a:lnTo>
                    <a:pt x="400927" y="897409"/>
                  </a:lnTo>
                  <a:lnTo>
                    <a:pt x="449961" y="900049"/>
                  </a:lnTo>
                  <a:lnTo>
                    <a:pt x="498994" y="897409"/>
                  </a:lnTo>
                  <a:lnTo>
                    <a:pt x="546497" y="889672"/>
                  </a:lnTo>
                  <a:lnTo>
                    <a:pt x="592195" y="877112"/>
                  </a:lnTo>
                  <a:lnTo>
                    <a:pt x="635814" y="860005"/>
                  </a:lnTo>
                  <a:lnTo>
                    <a:pt x="677079" y="838623"/>
                  </a:lnTo>
                  <a:lnTo>
                    <a:pt x="715716" y="813241"/>
                  </a:lnTo>
                  <a:lnTo>
                    <a:pt x="751450" y="784135"/>
                  </a:lnTo>
                  <a:lnTo>
                    <a:pt x="784008" y="751577"/>
                  </a:lnTo>
                  <a:lnTo>
                    <a:pt x="813114" y="715843"/>
                  </a:lnTo>
                  <a:lnTo>
                    <a:pt x="838496" y="677206"/>
                  </a:lnTo>
                  <a:lnTo>
                    <a:pt x="859878" y="635941"/>
                  </a:lnTo>
                  <a:lnTo>
                    <a:pt x="876985" y="592322"/>
                  </a:lnTo>
                  <a:lnTo>
                    <a:pt x="889545" y="546624"/>
                  </a:lnTo>
                  <a:lnTo>
                    <a:pt x="897282" y="499121"/>
                  </a:lnTo>
                  <a:lnTo>
                    <a:pt x="899922" y="450088"/>
                  </a:lnTo>
                  <a:lnTo>
                    <a:pt x="897282" y="401052"/>
                  </a:lnTo>
                  <a:lnTo>
                    <a:pt x="889545" y="353544"/>
                  </a:lnTo>
                  <a:lnTo>
                    <a:pt x="876985" y="307839"/>
                  </a:lnTo>
                  <a:lnTo>
                    <a:pt x="859878" y="264212"/>
                  </a:lnTo>
                  <a:lnTo>
                    <a:pt x="838496" y="222936"/>
                  </a:lnTo>
                  <a:lnTo>
                    <a:pt x="813114" y="184288"/>
                  </a:lnTo>
                  <a:lnTo>
                    <a:pt x="784008" y="148541"/>
                  </a:lnTo>
                  <a:lnTo>
                    <a:pt x="751450" y="115970"/>
                  </a:lnTo>
                  <a:lnTo>
                    <a:pt x="715716" y="86851"/>
                  </a:lnTo>
                  <a:lnTo>
                    <a:pt x="677079" y="61458"/>
                  </a:lnTo>
                  <a:lnTo>
                    <a:pt x="635814" y="40066"/>
                  </a:lnTo>
                  <a:lnTo>
                    <a:pt x="592195" y="22949"/>
                  </a:lnTo>
                  <a:lnTo>
                    <a:pt x="546497" y="10382"/>
                  </a:lnTo>
                  <a:lnTo>
                    <a:pt x="498994" y="2641"/>
                  </a:lnTo>
                  <a:lnTo>
                    <a:pt x="44996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02634" y="2519426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50088"/>
                  </a:moveTo>
                  <a:lnTo>
                    <a:pt x="2639" y="401052"/>
                  </a:lnTo>
                  <a:lnTo>
                    <a:pt x="10376" y="353544"/>
                  </a:lnTo>
                  <a:lnTo>
                    <a:pt x="22936" y="307839"/>
                  </a:lnTo>
                  <a:lnTo>
                    <a:pt x="40043" y="264212"/>
                  </a:lnTo>
                  <a:lnTo>
                    <a:pt x="61425" y="222936"/>
                  </a:lnTo>
                  <a:lnTo>
                    <a:pt x="86807" y="184288"/>
                  </a:lnTo>
                  <a:lnTo>
                    <a:pt x="115913" y="148541"/>
                  </a:lnTo>
                  <a:lnTo>
                    <a:pt x="148471" y="115970"/>
                  </a:lnTo>
                  <a:lnTo>
                    <a:pt x="184205" y="86851"/>
                  </a:lnTo>
                  <a:lnTo>
                    <a:pt x="222842" y="61458"/>
                  </a:lnTo>
                  <a:lnTo>
                    <a:pt x="264107" y="40066"/>
                  </a:lnTo>
                  <a:lnTo>
                    <a:pt x="307726" y="22949"/>
                  </a:lnTo>
                  <a:lnTo>
                    <a:pt x="353424" y="10382"/>
                  </a:lnTo>
                  <a:lnTo>
                    <a:pt x="400927" y="2641"/>
                  </a:lnTo>
                  <a:lnTo>
                    <a:pt x="449961" y="0"/>
                  </a:lnTo>
                  <a:lnTo>
                    <a:pt x="498994" y="2641"/>
                  </a:lnTo>
                  <a:lnTo>
                    <a:pt x="546497" y="10382"/>
                  </a:lnTo>
                  <a:lnTo>
                    <a:pt x="592195" y="22949"/>
                  </a:lnTo>
                  <a:lnTo>
                    <a:pt x="635814" y="40066"/>
                  </a:lnTo>
                  <a:lnTo>
                    <a:pt x="677079" y="61458"/>
                  </a:lnTo>
                  <a:lnTo>
                    <a:pt x="715716" y="86851"/>
                  </a:lnTo>
                  <a:lnTo>
                    <a:pt x="751450" y="115970"/>
                  </a:lnTo>
                  <a:lnTo>
                    <a:pt x="784008" y="148541"/>
                  </a:lnTo>
                  <a:lnTo>
                    <a:pt x="813114" y="184288"/>
                  </a:lnTo>
                  <a:lnTo>
                    <a:pt x="838496" y="222936"/>
                  </a:lnTo>
                  <a:lnTo>
                    <a:pt x="859878" y="264212"/>
                  </a:lnTo>
                  <a:lnTo>
                    <a:pt x="876985" y="307839"/>
                  </a:lnTo>
                  <a:lnTo>
                    <a:pt x="889545" y="353544"/>
                  </a:lnTo>
                  <a:lnTo>
                    <a:pt x="897282" y="401052"/>
                  </a:lnTo>
                  <a:lnTo>
                    <a:pt x="899922" y="450088"/>
                  </a:lnTo>
                  <a:lnTo>
                    <a:pt x="897282" y="499121"/>
                  </a:lnTo>
                  <a:lnTo>
                    <a:pt x="889545" y="546624"/>
                  </a:lnTo>
                  <a:lnTo>
                    <a:pt x="876985" y="592322"/>
                  </a:lnTo>
                  <a:lnTo>
                    <a:pt x="859878" y="635941"/>
                  </a:lnTo>
                  <a:lnTo>
                    <a:pt x="838496" y="677206"/>
                  </a:lnTo>
                  <a:lnTo>
                    <a:pt x="813114" y="715843"/>
                  </a:lnTo>
                  <a:lnTo>
                    <a:pt x="784008" y="751577"/>
                  </a:lnTo>
                  <a:lnTo>
                    <a:pt x="751450" y="784135"/>
                  </a:lnTo>
                  <a:lnTo>
                    <a:pt x="715716" y="813241"/>
                  </a:lnTo>
                  <a:lnTo>
                    <a:pt x="677079" y="838623"/>
                  </a:lnTo>
                  <a:lnTo>
                    <a:pt x="635814" y="860005"/>
                  </a:lnTo>
                  <a:lnTo>
                    <a:pt x="592195" y="877112"/>
                  </a:lnTo>
                  <a:lnTo>
                    <a:pt x="546497" y="889672"/>
                  </a:lnTo>
                  <a:lnTo>
                    <a:pt x="498994" y="897409"/>
                  </a:lnTo>
                  <a:lnTo>
                    <a:pt x="449961" y="900049"/>
                  </a:lnTo>
                  <a:lnTo>
                    <a:pt x="400927" y="897409"/>
                  </a:lnTo>
                  <a:lnTo>
                    <a:pt x="353424" y="889672"/>
                  </a:lnTo>
                  <a:lnTo>
                    <a:pt x="307726" y="877112"/>
                  </a:lnTo>
                  <a:lnTo>
                    <a:pt x="264107" y="860005"/>
                  </a:lnTo>
                  <a:lnTo>
                    <a:pt x="222842" y="838623"/>
                  </a:lnTo>
                  <a:lnTo>
                    <a:pt x="184205" y="813241"/>
                  </a:lnTo>
                  <a:lnTo>
                    <a:pt x="148471" y="784135"/>
                  </a:lnTo>
                  <a:lnTo>
                    <a:pt x="115913" y="751577"/>
                  </a:lnTo>
                  <a:lnTo>
                    <a:pt x="86807" y="715843"/>
                  </a:lnTo>
                  <a:lnTo>
                    <a:pt x="61425" y="677206"/>
                  </a:lnTo>
                  <a:lnTo>
                    <a:pt x="40043" y="635941"/>
                  </a:lnTo>
                  <a:lnTo>
                    <a:pt x="22936" y="592322"/>
                  </a:lnTo>
                  <a:lnTo>
                    <a:pt x="10376" y="546624"/>
                  </a:lnTo>
                  <a:lnTo>
                    <a:pt x="2639" y="499121"/>
                  </a:lnTo>
                  <a:lnTo>
                    <a:pt x="0" y="45008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551682" y="2838450"/>
            <a:ext cx="4089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56557" y="2492756"/>
            <a:ext cx="298132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Poblacion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seguro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 </a:t>
            </a:r>
            <a:r>
              <a:rPr sz="1400" dirty="0">
                <a:latin typeface="Arial"/>
                <a:cs typeface="Arial"/>
              </a:rPr>
              <a:t>(23%),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(25%)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(Unespa)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389439" y="4590211"/>
            <a:ext cx="772795" cy="639445"/>
          </a:xfrm>
          <a:custGeom>
            <a:avLst/>
            <a:gdLst/>
            <a:ahLst/>
            <a:cxnLst/>
            <a:rect l="l" t="t" r="r" b="b"/>
            <a:pathLst>
              <a:path w="772795" h="639445">
                <a:moveTo>
                  <a:pt x="550075" y="164172"/>
                </a:moveTo>
                <a:lnTo>
                  <a:pt x="386118" y="0"/>
                </a:lnTo>
                <a:lnTo>
                  <a:pt x="222161" y="164172"/>
                </a:lnTo>
                <a:lnTo>
                  <a:pt x="248716" y="190741"/>
                </a:lnTo>
                <a:lnTo>
                  <a:pt x="386118" y="53365"/>
                </a:lnTo>
                <a:lnTo>
                  <a:pt x="523519" y="190741"/>
                </a:lnTo>
                <a:lnTo>
                  <a:pt x="550075" y="164172"/>
                </a:lnTo>
                <a:close/>
              </a:path>
              <a:path w="772795" h="639445">
                <a:moveTo>
                  <a:pt x="772236" y="243420"/>
                </a:moveTo>
                <a:lnTo>
                  <a:pt x="715733" y="243420"/>
                </a:lnTo>
                <a:lnTo>
                  <a:pt x="715733" y="318795"/>
                </a:lnTo>
                <a:lnTo>
                  <a:pt x="715733" y="375335"/>
                </a:lnTo>
                <a:lnTo>
                  <a:pt x="715733" y="413029"/>
                </a:lnTo>
                <a:lnTo>
                  <a:pt x="715733" y="469557"/>
                </a:lnTo>
                <a:lnTo>
                  <a:pt x="715733" y="507250"/>
                </a:lnTo>
                <a:lnTo>
                  <a:pt x="715733" y="563791"/>
                </a:lnTo>
                <a:lnTo>
                  <a:pt x="659218" y="563791"/>
                </a:lnTo>
                <a:lnTo>
                  <a:pt x="659218" y="507250"/>
                </a:lnTo>
                <a:lnTo>
                  <a:pt x="715733" y="507250"/>
                </a:lnTo>
                <a:lnTo>
                  <a:pt x="715733" y="469557"/>
                </a:lnTo>
                <a:lnTo>
                  <a:pt x="659218" y="469557"/>
                </a:lnTo>
                <a:lnTo>
                  <a:pt x="659218" y="413029"/>
                </a:lnTo>
                <a:lnTo>
                  <a:pt x="715733" y="413029"/>
                </a:lnTo>
                <a:lnTo>
                  <a:pt x="715733" y="375335"/>
                </a:lnTo>
                <a:lnTo>
                  <a:pt x="659218" y="375335"/>
                </a:lnTo>
                <a:lnTo>
                  <a:pt x="659218" y="318795"/>
                </a:lnTo>
                <a:lnTo>
                  <a:pt x="715733" y="318795"/>
                </a:lnTo>
                <a:lnTo>
                  <a:pt x="715733" y="243420"/>
                </a:lnTo>
                <a:lnTo>
                  <a:pt x="621550" y="243420"/>
                </a:lnTo>
                <a:lnTo>
                  <a:pt x="621550" y="318795"/>
                </a:lnTo>
                <a:lnTo>
                  <a:pt x="621550" y="375335"/>
                </a:lnTo>
                <a:lnTo>
                  <a:pt x="621550" y="413029"/>
                </a:lnTo>
                <a:lnTo>
                  <a:pt x="621550" y="469557"/>
                </a:lnTo>
                <a:lnTo>
                  <a:pt x="621550" y="507250"/>
                </a:lnTo>
                <a:lnTo>
                  <a:pt x="621550" y="563791"/>
                </a:lnTo>
                <a:lnTo>
                  <a:pt x="565048" y="563791"/>
                </a:lnTo>
                <a:lnTo>
                  <a:pt x="565048" y="507250"/>
                </a:lnTo>
                <a:lnTo>
                  <a:pt x="621550" y="507250"/>
                </a:lnTo>
                <a:lnTo>
                  <a:pt x="621550" y="469557"/>
                </a:lnTo>
                <a:lnTo>
                  <a:pt x="565048" y="469557"/>
                </a:lnTo>
                <a:lnTo>
                  <a:pt x="565048" y="413029"/>
                </a:lnTo>
                <a:lnTo>
                  <a:pt x="621550" y="413029"/>
                </a:lnTo>
                <a:lnTo>
                  <a:pt x="621550" y="375335"/>
                </a:lnTo>
                <a:lnTo>
                  <a:pt x="565048" y="375335"/>
                </a:lnTo>
                <a:lnTo>
                  <a:pt x="565048" y="318795"/>
                </a:lnTo>
                <a:lnTo>
                  <a:pt x="621550" y="318795"/>
                </a:lnTo>
                <a:lnTo>
                  <a:pt x="621550" y="243420"/>
                </a:lnTo>
                <a:lnTo>
                  <a:pt x="527380" y="243420"/>
                </a:lnTo>
                <a:lnTo>
                  <a:pt x="527380" y="318795"/>
                </a:lnTo>
                <a:lnTo>
                  <a:pt x="527380" y="375335"/>
                </a:lnTo>
                <a:lnTo>
                  <a:pt x="527380" y="413029"/>
                </a:lnTo>
                <a:lnTo>
                  <a:pt x="527380" y="469557"/>
                </a:lnTo>
                <a:lnTo>
                  <a:pt x="527380" y="507250"/>
                </a:lnTo>
                <a:lnTo>
                  <a:pt x="527380" y="563791"/>
                </a:lnTo>
                <a:lnTo>
                  <a:pt x="470877" y="563791"/>
                </a:lnTo>
                <a:lnTo>
                  <a:pt x="470877" y="507250"/>
                </a:lnTo>
                <a:lnTo>
                  <a:pt x="527380" y="507250"/>
                </a:lnTo>
                <a:lnTo>
                  <a:pt x="527380" y="469557"/>
                </a:lnTo>
                <a:lnTo>
                  <a:pt x="470877" y="469557"/>
                </a:lnTo>
                <a:lnTo>
                  <a:pt x="470877" y="413029"/>
                </a:lnTo>
                <a:lnTo>
                  <a:pt x="527380" y="413029"/>
                </a:lnTo>
                <a:lnTo>
                  <a:pt x="527380" y="375335"/>
                </a:lnTo>
                <a:lnTo>
                  <a:pt x="470877" y="375335"/>
                </a:lnTo>
                <a:lnTo>
                  <a:pt x="470877" y="328218"/>
                </a:lnTo>
                <a:lnTo>
                  <a:pt x="470877" y="318795"/>
                </a:lnTo>
                <a:lnTo>
                  <a:pt x="527380" y="318795"/>
                </a:lnTo>
                <a:lnTo>
                  <a:pt x="527380" y="243420"/>
                </a:lnTo>
                <a:lnTo>
                  <a:pt x="499122" y="243420"/>
                </a:lnTo>
                <a:lnTo>
                  <a:pt x="499122" y="215150"/>
                </a:lnTo>
                <a:lnTo>
                  <a:pt x="497992" y="214020"/>
                </a:lnTo>
                <a:lnTo>
                  <a:pt x="480288" y="196303"/>
                </a:lnTo>
                <a:lnTo>
                  <a:pt x="452043" y="168046"/>
                </a:lnTo>
                <a:lnTo>
                  <a:pt x="452043" y="244551"/>
                </a:lnTo>
                <a:lnTo>
                  <a:pt x="421246" y="262267"/>
                </a:lnTo>
                <a:lnTo>
                  <a:pt x="452043" y="279984"/>
                </a:lnTo>
                <a:lnTo>
                  <a:pt x="434428" y="310502"/>
                </a:lnTo>
                <a:lnTo>
                  <a:pt x="423786" y="304330"/>
                </a:lnTo>
                <a:lnTo>
                  <a:pt x="423786" y="469557"/>
                </a:lnTo>
                <a:lnTo>
                  <a:pt x="423786" y="601472"/>
                </a:lnTo>
                <a:lnTo>
                  <a:pt x="348449" y="601472"/>
                </a:lnTo>
                <a:lnTo>
                  <a:pt x="348449" y="563791"/>
                </a:lnTo>
                <a:lnTo>
                  <a:pt x="348449" y="507250"/>
                </a:lnTo>
                <a:lnTo>
                  <a:pt x="348449" y="469557"/>
                </a:lnTo>
                <a:lnTo>
                  <a:pt x="423786" y="469557"/>
                </a:lnTo>
                <a:lnTo>
                  <a:pt x="423786" y="304330"/>
                </a:lnTo>
                <a:lnTo>
                  <a:pt x="403733" y="292696"/>
                </a:lnTo>
                <a:lnTo>
                  <a:pt x="403733" y="328218"/>
                </a:lnTo>
                <a:lnTo>
                  <a:pt x="368503" y="328218"/>
                </a:lnTo>
                <a:lnTo>
                  <a:pt x="368503" y="318795"/>
                </a:lnTo>
                <a:lnTo>
                  <a:pt x="368503" y="310502"/>
                </a:lnTo>
                <a:lnTo>
                  <a:pt x="368503" y="292696"/>
                </a:lnTo>
                <a:lnTo>
                  <a:pt x="337807" y="310502"/>
                </a:lnTo>
                <a:lnTo>
                  <a:pt x="320192" y="279984"/>
                </a:lnTo>
                <a:lnTo>
                  <a:pt x="350989" y="262267"/>
                </a:lnTo>
                <a:lnTo>
                  <a:pt x="320192" y="244551"/>
                </a:lnTo>
                <a:lnTo>
                  <a:pt x="337807" y="214020"/>
                </a:lnTo>
                <a:lnTo>
                  <a:pt x="368503" y="231825"/>
                </a:lnTo>
                <a:lnTo>
                  <a:pt x="368503" y="214020"/>
                </a:lnTo>
                <a:lnTo>
                  <a:pt x="368503" y="196303"/>
                </a:lnTo>
                <a:lnTo>
                  <a:pt x="403733" y="196303"/>
                </a:lnTo>
                <a:lnTo>
                  <a:pt x="403733" y="231825"/>
                </a:lnTo>
                <a:lnTo>
                  <a:pt x="434428" y="214020"/>
                </a:lnTo>
                <a:lnTo>
                  <a:pt x="452043" y="244551"/>
                </a:lnTo>
                <a:lnTo>
                  <a:pt x="452043" y="168046"/>
                </a:lnTo>
                <a:lnTo>
                  <a:pt x="386118" y="102082"/>
                </a:lnTo>
                <a:lnTo>
                  <a:pt x="301358" y="186893"/>
                </a:lnTo>
                <a:lnTo>
                  <a:pt x="301358" y="318795"/>
                </a:lnTo>
                <a:lnTo>
                  <a:pt x="301358" y="375335"/>
                </a:lnTo>
                <a:lnTo>
                  <a:pt x="301358" y="413029"/>
                </a:lnTo>
                <a:lnTo>
                  <a:pt x="301358" y="469557"/>
                </a:lnTo>
                <a:lnTo>
                  <a:pt x="301358" y="507250"/>
                </a:lnTo>
                <a:lnTo>
                  <a:pt x="301358" y="563791"/>
                </a:lnTo>
                <a:lnTo>
                  <a:pt x="244856" y="563791"/>
                </a:lnTo>
                <a:lnTo>
                  <a:pt x="244856" y="507250"/>
                </a:lnTo>
                <a:lnTo>
                  <a:pt x="301358" y="507250"/>
                </a:lnTo>
                <a:lnTo>
                  <a:pt x="301358" y="469557"/>
                </a:lnTo>
                <a:lnTo>
                  <a:pt x="244856" y="469557"/>
                </a:lnTo>
                <a:lnTo>
                  <a:pt x="244856" y="413029"/>
                </a:lnTo>
                <a:lnTo>
                  <a:pt x="301358" y="413029"/>
                </a:lnTo>
                <a:lnTo>
                  <a:pt x="301358" y="375335"/>
                </a:lnTo>
                <a:lnTo>
                  <a:pt x="244856" y="375335"/>
                </a:lnTo>
                <a:lnTo>
                  <a:pt x="244856" y="318795"/>
                </a:lnTo>
                <a:lnTo>
                  <a:pt x="301358" y="318795"/>
                </a:lnTo>
                <a:lnTo>
                  <a:pt x="301358" y="186893"/>
                </a:lnTo>
                <a:lnTo>
                  <a:pt x="273113" y="215150"/>
                </a:lnTo>
                <a:lnTo>
                  <a:pt x="273113" y="243420"/>
                </a:lnTo>
                <a:lnTo>
                  <a:pt x="207187" y="243420"/>
                </a:lnTo>
                <a:lnTo>
                  <a:pt x="207187" y="563791"/>
                </a:lnTo>
                <a:lnTo>
                  <a:pt x="150685" y="563791"/>
                </a:lnTo>
                <a:lnTo>
                  <a:pt x="150685" y="507250"/>
                </a:lnTo>
                <a:lnTo>
                  <a:pt x="207187" y="507250"/>
                </a:lnTo>
                <a:lnTo>
                  <a:pt x="207187" y="469557"/>
                </a:lnTo>
                <a:lnTo>
                  <a:pt x="150685" y="469557"/>
                </a:lnTo>
                <a:lnTo>
                  <a:pt x="150685" y="413029"/>
                </a:lnTo>
                <a:lnTo>
                  <a:pt x="207187" y="413029"/>
                </a:lnTo>
                <a:lnTo>
                  <a:pt x="207187" y="375335"/>
                </a:lnTo>
                <a:lnTo>
                  <a:pt x="150685" y="375335"/>
                </a:lnTo>
                <a:lnTo>
                  <a:pt x="150685" y="318795"/>
                </a:lnTo>
                <a:lnTo>
                  <a:pt x="207187" y="318795"/>
                </a:lnTo>
                <a:lnTo>
                  <a:pt x="207187" y="243420"/>
                </a:lnTo>
                <a:lnTo>
                  <a:pt x="113017" y="243420"/>
                </a:lnTo>
                <a:lnTo>
                  <a:pt x="113017" y="318795"/>
                </a:lnTo>
                <a:lnTo>
                  <a:pt x="113017" y="375335"/>
                </a:lnTo>
                <a:lnTo>
                  <a:pt x="113017" y="413029"/>
                </a:lnTo>
                <a:lnTo>
                  <a:pt x="113017" y="469557"/>
                </a:lnTo>
                <a:lnTo>
                  <a:pt x="113017" y="507250"/>
                </a:lnTo>
                <a:lnTo>
                  <a:pt x="113017" y="563791"/>
                </a:lnTo>
                <a:lnTo>
                  <a:pt x="56515" y="563791"/>
                </a:lnTo>
                <a:lnTo>
                  <a:pt x="56515" y="507250"/>
                </a:lnTo>
                <a:lnTo>
                  <a:pt x="113017" y="507250"/>
                </a:lnTo>
                <a:lnTo>
                  <a:pt x="113017" y="469557"/>
                </a:lnTo>
                <a:lnTo>
                  <a:pt x="56515" y="469557"/>
                </a:lnTo>
                <a:lnTo>
                  <a:pt x="56515" y="413029"/>
                </a:lnTo>
                <a:lnTo>
                  <a:pt x="113017" y="413029"/>
                </a:lnTo>
                <a:lnTo>
                  <a:pt x="113017" y="375335"/>
                </a:lnTo>
                <a:lnTo>
                  <a:pt x="56515" y="375335"/>
                </a:lnTo>
                <a:lnTo>
                  <a:pt x="56515" y="318795"/>
                </a:lnTo>
                <a:lnTo>
                  <a:pt x="113017" y="318795"/>
                </a:lnTo>
                <a:lnTo>
                  <a:pt x="113017" y="243420"/>
                </a:lnTo>
                <a:lnTo>
                  <a:pt x="0" y="243420"/>
                </a:lnTo>
                <a:lnTo>
                  <a:pt x="0" y="281114"/>
                </a:lnTo>
                <a:lnTo>
                  <a:pt x="18834" y="281114"/>
                </a:lnTo>
                <a:lnTo>
                  <a:pt x="18834" y="639165"/>
                </a:lnTo>
                <a:lnTo>
                  <a:pt x="753402" y="639165"/>
                </a:lnTo>
                <a:lnTo>
                  <a:pt x="753402" y="601472"/>
                </a:lnTo>
                <a:lnTo>
                  <a:pt x="753402" y="563791"/>
                </a:lnTo>
                <a:lnTo>
                  <a:pt x="753402" y="281114"/>
                </a:lnTo>
                <a:lnTo>
                  <a:pt x="772236" y="281114"/>
                </a:lnTo>
                <a:lnTo>
                  <a:pt x="772236" y="243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67910" y="4420615"/>
            <a:ext cx="1644014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20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hospitales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privados,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2.201</a:t>
            </a:r>
            <a:endParaRPr sz="1400">
              <a:latin typeface="Arial"/>
              <a:cs typeface="Arial"/>
            </a:endParaRPr>
          </a:p>
          <a:p>
            <a:pPr marL="12700" marR="1524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camas.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40%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camas </a:t>
            </a:r>
            <a:r>
              <a:rPr sz="1400" b="1" dirty="0">
                <a:latin typeface="Arial"/>
                <a:cs typeface="Arial"/>
              </a:rPr>
              <a:t>totales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(Públicas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privadas)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Málaga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7910" y="5703823"/>
            <a:ext cx="12750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(Catálogo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Nacional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de </a:t>
            </a:r>
            <a:r>
              <a:rPr sz="1000" dirty="0">
                <a:latin typeface="Arial"/>
                <a:cs typeface="Arial"/>
              </a:rPr>
              <a:t>Hospitales,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7" name="object 17" descr="Diagrama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8367" y="4383090"/>
            <a:ext cx="1314565" cy="1143059"/>
          </a:xfrm>
          <a:prstGeom prst="rect">
            <a:avLst/>
          </a:prstGeom>
        </p:spPr>
      </p:pic>
      <p:pic>
        <p:nvPicPr>
          <p:cNvPr id="18" name="object 18" descr="Gráfico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22729" y="1585478"/>
            <a:ext cx="3577245" cy="230516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983473" y="4028947"/>
            <a:ext cx="390652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oferta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hospitalaria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privada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concentra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grandes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grupos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hospitalarios</a:t>
            </a:r>
            <a:endParaRPr sz="1400">
              <a:latin typeface="Arial"/>
              <a:cs typeface="Arial"/>
            </a:endParaRPr>
          </a:p>
          <a:p>
            <a:pPr marL="299085" marR="13271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6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encuentran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100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privados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mejor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valorados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nacional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(Informe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Merco,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22081" y="5170652"/>
            <a:ext cx="3971290" cy="101473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55244" marR="300990">
              <a:lnSpc>
                <a:spcPct val="100000"/>
              </a:lnSpc>
              <a:spcBef>
                <a:spcPts val="725"/>
              </a:spcBef>
            </a:pPr>
            <a:r>
              <a:rPr sz="1200" dirty="0">
                <a:latin typeface="Arial"/>
                <a:cs typeface="Arial"/>
              </a:rPr>
              <a:t>La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provincia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Málaga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aglutina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cerca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800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centros </a:t>
            </a:r>
            <a:r>
              <a:rPr sz="1200" dirty="0">
                <a:latin typeface="Arial"/>
                <a:cs typeface="Arial"/>
              </a:rPr>
              <a:t>sanitarios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polivalentes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sin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internamiento,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que </a:t>
            </a:r>
            <a:r>
              <a:rPr sz="1200" dirty="0">
                <a:latin typeface="Arial"/>
                <a:cs typeface="Arial"/>
              </a:rPr>
              <a:t>representan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aproximadamente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39%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 </a:t>
            </a:r>
            <a:r>
              <a:rPr sz="1200" spc="-10" dirty="0">
                <a:latin typeface="Arial"/>
                <a:cs typeface="Arial"/>
              </a:rPr>
              <a:t>centros </a:t>
            </a:r>
            <a:r>
              <a:rPr sz="1200" dirty="0">
                <a:latin typeface="Arial"/>
                <a:cs typeface="Arial"/>
              </a:rPr>
              <a:t>registrados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Andalucía</a:t>
            </a:r>
            <a:r>
              <a:rPr sz="1000" dirty="0">
                <a:latin typeface="Arial"/>
                <a:cs typeface="Arial"/>
              </a:rPr>
              <a:t>.</a:t>
            </a:r>
            <a:r>
              <a:rPr sz="1000" spc="1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(REGCESS,</a:t>
            </a:r>
            <a:r>
              <a:rPr sz="1000" spc="-10" dirty="0">
                <a:latin typeface="Arial"/>
                <a:cs typeface="Arial"/>
              </a:rPr>
              <a:t> 2026)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44836" y="769111"/>
            <a:ext cx="186626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Datos</a:t>
            </a:r>
            <a:r>
              <a:rPr sz="1800" b="1" i="1" spc="-2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recursos </a:t>
            </a:r>
            <a:r>
              <a:rPr sz="1800" b="1" i="1" dirty="0">
                <a:latin typeface="Arial"/>
                <a:cs typeface="Arial"/>
              </a:rPr>
              <a:t>centros</a:t>
            </a:r>
            <a:r>
              <a:rPr sz="1800" b="1" i="1" spc="-35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privados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B513A9D3-5521-C09F-AE15-7927FCB452C3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object 5" descr="$PPTXTitle">
            <a:extLst>
              <a:ext uri="{FF2B5EF4-FFF2-40B4-BE49-F238E27FC236}">
                <a16:creationId xmlns:a16="http://schemas.microsoft.com/office/drawing/2014/main" id="{AE60640F-83AA-36C1-5DFE-D6C9D2CF3E00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1" name="object 2" descr="$PPTXTitle">
            <a:extLst>
              <a:ext uri="{FF2B5EF4-FFF2-40B4-BE49-F238E27FC236}">
                <a16:creationId xmlns:a16="http://schemas.microsoft.com/office/drawing/2014/main" id="{6AB06C55-FC0C-7C34-C430-1C68E82528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546ED05-27AF-897F-FE8C-196DD7599470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928604" y="626699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415"/>
                </a:lnTo>
              </a:path>
            </a:pathLst>
          </a:custGeom>
          <a:ln w="6350">
            <a:solidFill>
              <a:srgbClr val="1E48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4965" y="6257456"/>
            <a:ext cx="553085" cy="220979"/>
          </a:xfrm>
          <a:custGeom>
            <a:avLst/>
            <a:gdLst/>
            <a:ahLst/>
            <a:cxnLst/>
            <a:rect l="l" t="t" r="r" b="b"/>
            <a:pathLst>
              <a:path w="553085" h="220979">
                <a:moveTo>
                  <a:pt x="433798" y="172422"/>
                </a:moveTo>
                <a:lnTo>
                  <a:pt x="397877" y="172422"/>
                </a:lnTo>
                <a:lnTo>
                  <a:pt x="398200" y="182801"/>
                </a:lnTo>
                <a:lnTo>
                  <a:pt x="419994" y="214682"/>
                </a:lnTo>
                <a:lnTo>
                  <a:pt x="452818" y="220845"/>
                </a:lnTo>
                <a:lnTo>
                  <a:pt x="465032" y="220364"/>
                </a:lnTo>
                <a:lnTo>
                  <a:pt x="466074" y="220364"/>
                </a:lnTo>
                <a:lnTo>
                  <a:pt x="480755" y="218979"/>
                </a:lnTo>
                <a:lnTo>
                  <a:pt x="494595" y="216905"/>
                </a:lnTo>
                <a:lnTo>
                  <a:pt x="508313" y="214074"/>
                </a:lnTo>
                <a:lnTo>
                  <a:pt x="512365" y="197740"/>
                </a:lnTo>
                <a:lnTo>
                  <a:pt x="461899" y="197740"/>
                </a:lnTo>
                <a:lnTo>
                  <a:pt x="450606" y="196274"/>
                </a:lnTo>
                <a:lnTo>
                  <a:pt x="441768" y="191720"/>
                </a:lnTo>
                <a:lnTo>
                  <a:pt x="435970" y="183842"/>
                </a:lnTo>
                <a:lnTo>
                  <a:pt x="433824" y="172558"/>
                </a:lnTo>
                <a:lnTo>
                  <a:pt x="433798" y="172422"/>
                </a:lnTo>
                <a:close/>
              </a:path>
              <a:path w="553085" h="220979">
                <a:moveTo>
                  <a:pt x="154066" y="0"/>
                </a:moveTo>
                <a:lnTo>
                  <a:pt x="31381" y="0"/>
                </a:lnTo>
                <a:lnTo>
                  <a:pt x="31263" y="114944"/>
                </a:lnTo>
                <a:lnTo>
                  <a:pt x="69" y="218284"/>
                </a:lnTo>
                <a:lnTo>
                  <a:pt x="0" y="218514"/>
                </a:lnTo>
                <a:lnTo>
                  <a:pt x="27551" y="218514"/>
                </a:lnTo>
                <a:lnTo>
                  <a:pt x="41362" y="172558"/>
                </a:lnTo>
                <a:lnTo>
                  <a:pt x="41403" y="172422"/>
                </a:lnTo>
                <a:lnTo>
                  <a:pt x="552757" y="172422"/>
                </a:lnTo>
                <a:lnTo>
                  <a:pt x="552757" y="168173"/>
                </a:lnTo>
                <a:lnTo>
                  <a:pt x="77241" y="168173"/>
                </a:lnTo>
                <a:lnTo>
                  <a:pt x="73049" y="159308"/>
                </a:lnTo>
                <a:lnTo>
                  <a:pt x="83170" y="149007"/>
                </a:lnTo>
                <a:lnTo>
                  <a:pt x="48541" y="149007"/>
                </a:lnTo>
                <a:lnTo>
                  <a:pt x="63184" y="100507"/>
                </a:lnTo>
                <a:lnTo>
                  <a:pt x="35730" y="100507"/>
                </a:lnTo>
                <a:lnTo>
                  <a:pt x="35730" y="4355"/>
                </a:lnTo>
                <a:lnTo>
                  <a:pt x="154066" y="4355"/>
                </a:lnTo>
                <a:lnTo>
                  <a:pt x="154066" y="0"/>
                </a:lnTo>
                <a:close/>
              </a:path>
              <a:path w="553085" h="220979">
                <a:moveTo>
                  <a:pt x="79328" y="172422"/>
                </a:moveTo>
                <a:lnTo>
                  <a:pt x="45304" y="172422"/>
                </a:lnTo>
                <a:lnTo>
                  <a:pt x="68069" y="218284"/>
                </a:lnTo>
                <a:lnTo>
                  <a:pt x="68183" y="218514"/>
                </a:lnTo>
                <a:lnTo>
                  <a:pt x="101622" y="218514"/>
                </a:lnTo>
                <a:lnTo>
                  <a:pt x="79394" y="172558"/>
                </a:lnTo>
                <a:lnTo>
                  <a:pt x="79328" y="172422"/>
                </a:lnTo>
                <a:close/>
              </a:path>
              <a:path w="553085" h="220979">
                <a:moveTo>
                  <a:pt x="166120" y="172422"/>
                </a:moveTo>
                <a:lnTo>
                  <a:pt x="129614" y="172422"/>
                </a:lnTo>
                <a:lnTo>
                  <a:pt x="115696" y="218284"/>
                </a:lnTo>
                <a:lnTo>
                  <a:pt x="115626" y="218514"/>
                </a:lnTo>
                <a:lnTo>
                  <a:pt x="145731" y="218514"/>
                </a:lnTo>
                <a:lnTo>
                  <a:pt x="159526" y="172558"/>
                </a:lnTo>
                <a:lnTo>
                  <a:pt x="166120" y="172558"/>
                </a:lnTo>
                <a:lnTo>
                  <a:pt x="166120" y="172422"/>
                </a:lnTo>
                <a:close/>
              </a:path>
              <a:path w="553085" h="220979">
                <a:moveTo>
                  <a:pt x="263048" y="172422"/>
                </a:moveTo>
                <a:lnTo>
                  <a:pt x="233120" y="172422"/>
                </a:lnTo>
                <a:lnTo>
                  <a:pt x="219840" y="218284"/>
                </a:lnTo>
                <a:lnTo>
                  <a:pt x="250175" y="218284"/>
                </a:lnTo>
                <a:lnTo>
                  <a:pt x="263010" y="172558"/>
                </a:lnTo>
                <a:lnTo>
                  <a:pt x="263048" y="172422"/>
                </a:lnTo>
                <a:close/>
              </a:path>
              <a:path w="553085" h="220979">
                <a:moveTo>
                  <a:pt x="331756" y="172422"/>
                </a:moveTo>
                <a:lnTo>
                  <a:pt x="276685" y="172422"/>
                </a:lnTo>
                <a:lnTo>
                  <a:pt x="276770" y="182801"/>
                </a:lnTo>
                <a:lnTo>
                  <a:pt x="276876" y="195800"/>
                </a:lnTo>
                <a:lnTo>
                  <a:pt x="276978" y="208254"/>
                </a:lnTo>
                <a:lnTo>
                  <a:pt x="277060" y="218284"/>
                </a:lnTo>
                <a:lnTo>
                  <a:pt x="302512" y="218284"/>
                </a:lnTo>
                <a:lnTo>
                  <a:pt x="331670" y="172558"/>
                </a:lnTo>
                <a:lnTo>
                  <a:pt x="331756" y="172422"/>
                </a:lnTo>
                <a:close/>
              </a:path>
              <a:path w="553085" h="220979">
                <a:moveTo>
                  <a:pt x="380595" y="172422"/>
                </a:moveTo>
                <a:lnTo>
                  <a:pt x="350878" y="172422"/>
                </a:lnTo>
                <a:lnTo>
                  <a:pt x="341016" y="218284"/>
                </a:lnTo>
                <a:lnTo>
                  <a:pt x="370846" y="218284"/>
                </a:lnTo>
                <a:lnTo>
                  <a:pt x="380566" y="172558"/>
                </a:lnTo>
                <a:lnTo>
                  <a:pt x="380595" y="172422"/>
                </a:lnTo>
                <a:close/>
              </a:path>
              <a:path w="553085" h="220979">
                <a:moveTo>
                  <a:pt x="518646" y="172422"/>
                </a:moveTo>
                <a:lnTo>
                  <a:pt x="486891" y="172422"/>
                </a:lnTo>
                <a:lnTo>
                  <a:pt x="481070" y="195800"/>
                </a:lnTo>
                <a:lnTo>
                  <a:pt x="474756" y="197013"/>
                </a:lnTo>
                <a:lnTo>
                  <a:pt x="467576" y="197740"/>
                </a:lnTo>
                <a:lnTo>
                  <a:pt x="512365" y="197740"/>
                </a:lnTo>
                <a:lnTo>
                  <a:pt x="518613" y="172558"/>
                </a:lnTo>
                <a:lnTo>
                  <a:pt x="518646" y="172422"/>
                </a:lnTo>
                <a:close/>
              </a:path>
              <a:path w="553085" h="220979">
                <a:moveTo>
                  <a:pt x="154066" y="4355"/>
                </a:moveTo>
                <a:lnTo>
                  <a:pt x="149639" y="4355"/>
                </a:lnTo>
                <a:lnTo>
                  <a:pt x="149757" y="106425"/>
                </a:lnTo>
                <a:lnTo>
                  <a:pt x="147266" y="114553"/>
                </a:lnTo>
                <a:lnTo>
                  <a:pt x="131662" y="166234"/>
                </a:lnTo>
                <a:lnTo>
                  <a:pt x="131019" y="168173"/>
                </a:lnTo>
                <a:lnTo>
                  <a:pt x="204052" y="168173"/>
                </a:lnTo>
                <a:lnTo>
                  <a:pt x="214588" y="162898"/>
                </a:lnTo>
                <a:lnTo>
                  <a:pt x="222705" y="155736"/>
                </a:lnTo>
                <a:lnTo>
                  <a:pt x="224976" y="152150"/>
                </a:lnTo>
                <a:lnTo>
                  <a:pt x="166348" y="152150"/>
                </a:lnTo>
                <a:lnTo>
                  <a:pt x="169717" y="139754"/>
                </a:lnTo>
                <a:lnTo>
                  <a:pt x="171328" y="133585"/>
                </a:lnTo>
                <a:lnTo>
                  <a:pt x="175217" y="119150"/>
                </a:lnTo>
                <a:lnTo>
                  <a:pt x="232578" y="119150"/>
                </a:lnTo>
                <a:lnTo>
                  <a:pt x="231082" y="113718"/>
                </a:lnTo>
                <a:lnTo>
                  <a:pt x="227961" y="108674"/>
                </a:lnTo>
                <a:lnTo>
                  <a:pt x="220901" y="103505"/>
                </a:lnTo>
                <a:lnTo>
                  <a:pt x="211834" y="101060"/>
                </a:lnTo>
                <a:lnTo>
                  <a:pt x="204081" y="100507"/>
                </a:lnTo>
                <a:lnTo>
                  <a:pt x="154066" y="100507"/>
                </a:lnTo>
                <a:lnTo>
                  <a:pt x="154066" y="4355"/>
                </a:lnTo>
                <a:close/>
              </a:path>
              <a:path w="553085" h="220979">
                <a:moveTo>
                  <a:pt x="419766" y="0"/>
                </a:moveTo>
                <a:lnTo>
                  <a:pt x="297093" y="0"/>
                </a:lnTo>
                <a:lnTo>
                  <a:pt x="297093" y="100351"/>
                </a:lnTo>
                <a:lnTo>
                  <a:pt x="253983" y="100351"/>
                </a:lnTo>
                <a:lnTo>
                  <a:pt x="234454" y="168173"/>
                </a:lnTo>
                <a:lnTo>
                  <a:pt x="264252" y="168173"/>
                </a:lnTo>
                <a:lnTo>
                  <a:pt x="276262" y="125727"/>
                </a:lnTo>
                <a:lnTo>
                  <a:pt x="301438" y="125727"/>
                </a:lnTo>
                <a:lnTo>
                  <a:pt x="301438" y="4355"/>
                </a:lnTo>
                <a:lnTo>
                  <a:pt x="419766" y="4355"/>
                </a:lnTo>
                <a:lnTo>
                  <a:pt x="419766" y="0"/>
                </a:lnTo>
                <a:close/>
              </a:path>
              <a:path w="553085" h="220979">
                <a:moveTo>
                  <a:pt x="301438" y="125727"/>
                </a:moveTo>
                <a:lnTo>
                  <a:pt x="276262" y="125727"/>
                </a:lnTo>
                <a:lnTo>
                  <a:pt x="276357" y="135194"/>
                </a:lnTo>
                <a:lnTo>
                  <a:pt x="276471" y="146621"/>
                </a:lnTo>
                <a:lnTo>
                  <a:pt x="276562" y="155736"/>
                </a:lnTo>
                <a:lnTo>
                  <a:pt x="276686" y="168173"/>
                </a:lnTo>
                <a:lnTo>
                  <a:pt x="301438" y="168173"/>
                </a:lnTo>
                <a:lnTo>
                  <a:pt x="301438" y="125727"/>
                </a:lnTo>
                <a:close/>
              </a:path>
              <a:path w="553085" h="220979">
                <a:moveTo>
                  <a:pt x="395925" y="100507"/>
                </a:moveTo>
                <a:lnTo>
                  <a:pt x="347721" y="100507"/>
                </a:lnTo>
                <a:lnTo>
                  <a:pt x="304583" y="168173"/>
                </a:lnTo>
                <a:lnTo>
                  <a:pt x="334518" y="168173"/>
                </a:lnTo>
                <a:lnTo>
                  <a:pt x="360512" y="127492"/>
                </a:lnTo>
                <a:lnTo>
                  <a:pt x="390215" y="127492"/>
                </a:lnTo>
                <a:lnTo>
                  <a:pt x="395719" y="101478"/>
                </a:lnTo>
                <a:lnTo>
                  <a:pt x="395807" y="101060"/>
                </a:lnTo>
                <a:lnTo>
                  <a:pt x="395925" y="100507"/>
                </a:lnTo>
                <a:close/>
              </a:path>
              <a:path w="553085" h="220979">
                <a:moveTo>
                  <a:pt x="390215" y="127492"/>
                </a:moveTo>
                <a:lnTo>
                  <a:pt x="360512" y="127492"/>
                </a:lnTo>
                <a:lnTo>
                  <a:pt x="351712" y="168173"/>
                </a:lnTo>
                <a:lnTo>
                  <a:pt x="381607" y="168173"/>
                </a:lnTo>
                <a:lnTo>
                  <a:pt x="390098" y="128043"/>
                </a:lnTo>
                <a:lnTo>
                  <a:pt x="390215" y="127492"/>
                </a:lnTo>
                <a:close/>
              </a:path>
              <a:path w="553085" h="220979">
                <a:moveTo>
                  <a:pt x="419766" y="4355"/>
                </a:moveTo>
                <a:lnTo>
                  <a:pt x="415421" y="4355"/>
                </a:lnTo>
                <a:lnTo>
                  <a:pt x="415372" y="125727"/>
                </a:lnTo>
                <a:lnTo>
                  <a:pt x="410499" y="133138"/>
                </a:lnTo>
                <a:lnTo>
                  <a:pt x="398804" y="164236"/>
                </a:lnTo>
                <a:lnTo>
                  <a:pt x="398707" y="164770"/>
                </a:lnTo>
                <a:lnTo>
                  <a:pt x="398360" y="168173"/>
                </a:lnTo>
                <a:lnTo>
                  <a:pt x="434331" y="168173"/>
                </a:lnTo>
                <a:lnTo>
                  <a:pt x="434331" y="164236"/>
                </a:lnTo>
                <a:lnTo>
                  <a:pt x="434771" y="162121"/>
                </a:lnTo>
                <a:lnTo>
                  <a:pt x="461764" y="120489"/>
                </a:lnTo>
                <a:lnTo>
                  <a:pt x="463858" y="120005"/>
                </a:lnTo>
                <a:lnTo>
                  <a:pt x="419766" y="120005"/>
                </a:lnTo>
                <a:lnTo>
                  <a:pt x="419766" y="4355"/>
                </a:lnTo>
                <a:close/>
              </a:path>
              <a:path w="553085" h="220979">
                <a:moveTo>
                  <a:pt x="524391" y="149240"/>
                </a:moveTo>
                <a:lnTo>
                  <a:pt x="466863" y="149240"/>
                </a:lnTo>
                <a:lnTo>
                  <a:pt x="462112" y="168173"/>
                </a:lnTo>
                <a:lnTo>
                  <a:pt x="519625" y="168173"/>
                </a:lnTo>
                <a:lnTo>
                  <a:pt x="524309" y="149568"/>
                </a:lnTo>
                <a:lnTo>
                  <a:pt x="524391" y="149240"/>
                </a:lnTo>
                <a:close/>
              </a:path>
              <a:path w="553085" h="220979">
                <a:moveTo>
                  <a:pt x="552757" y="4355"/>
                </a:moveTo>
                <a:lnTo>
                  <a:pt x="548363" y="4355"/>
                </a:lnTo>
                <a:lnTo>
                  <a:pt x="548363" y="168173"/>
                </a:lnTo>
                <a:lnTo>
                  <a:pt x="552757" y="168173"/>
                </a:lnTo>
                <a:lnTo>
                  <a:pt x="552757" y="4355"/>
                </a:lnTo>
                <a:close/>
              </a:path>
              <a:path w="553085" h="220979">
                <a:moveTo>
                  <a:pt x="232578" y="119150"/>
                </a:moveTo>
                <a:lnTo>
                  <a:pt x="195560" y="119150"/>
                </a:lnTo>
                <a:lnTo>
                  <a:pt x="202032" y="119738"/>
                </a:lnTo>
                <a:lnTo>
                  <a:pt x="201580" y="119738"/>
                </a:lnTo>
                <a:lnTo>
                  <a:pt x="203762" y="122778"/>
                </a:lnTo>
                <a:lnTo>
                  <a:pt x="205470" y="125107"/>
                </a:lnTo>
                <a:lnTo>
                  <a:pt x="205366" y="126942"/>
                </a:lnTo>
                <a:lnTo>
                  <a:pt x="181008" y="152150"/>
                </a:lnTo>
                <a:lnTo>
                  <a:pt x="224976" y="152150"/>
                </a:lnTo>
                <a:lnTo>
                  <a:pt x="228477" y="146621"/>
                </a:lnTo>
                <a:lnTo>
                  <a:pt x="231867" y="135544"/>
                </a:lnTo>
                <a:lnTo>
                  <a:pt x="232841" y="128043"/>
                </a:lnTo>
                <a:lnTo>
                  <a:pt x="232740" y="119738"/>
                </a:lnTo>
                <a:lnTo>
                  <a:pt x="232578" y="119150"/>
                </a:lnTo>
                <a:close/>
              </a:path>
              <a:path w="553085" h="220979">
                <a:moveTo>
                  <a:pt x="130823" y="100507"/>
                </a:moveTo>
                <a:lnTo>
                  <a:pt x="93776" y="100507"/>
                </a:lnTo>
                <a:lnTo>
                  <a:pt x="48541" y="149007"/>
                </a:lnTo>
                <a:lnTo>
                  <a:pt x="83170" y="149007"/>
                </a:lnTo>
                <a:lnTo>
                  <a:pt x="130823" y="100507"/>
                </a:lnTo>
                <a:close/>
              </a:path>
              <a:path w="553085" h="220979">
                <a:moveTo>
                  <a:pt x="529552" y="116996"/>
                </a:moveTo>
                <a:lnTo>
                  <a:pt x="486619" y="116996"/>
                </a:lnTo>
                <a:lnTo>
                  <a:pt x="495749" y="120489"/>
                </a:lnTo>
                <a:lnTo>
                  <a:pt x="494512" y="133138"/>
                </a:lnTo>
                <a:lnTo>
                  <a:pt x="528753" y="133138"/>
                </a:lnTo>
                <a:lnTo>
                  <a:pt x="529777" y="128043"/>
                </a:lnTo>
                <a:lnTo>
                  <a:pt x="530173" y="122778"/>
                </a:lnTo>
                <a:lnTo>
                  <a:pt x="530246" y="121815"/>
                </a:lnTo>
                <a:lnTo>
                  <a:pt x="529552" y="116996"/>
                </a:lnTo>
                <a:close/>
              </a:path>
              <a:path w="553085" h="220979">
                <a:moveTo>
                  <a:pt x="552757" y="0"/>
                </a:moveTo>
                <a:lnTo>
                  <a:pt x="430002" y="0"/>
                </a:lnTo>
                <a:lnTo>
                  <a:pt x="430002" y="110207"/>
                </a:lnTo>
                <a:lnTo>
                  <a:pt x="426292" y="113146"/>
                </a:lnTo>
                <a:lnTo>
                  <a:pt x="422874" y="116426"/>
                </a:lnTo>
                <a:lnTo>
                  <a:pt x="419766" y="120005"/>
                </a:lnTo>
                <a:lnTo>
                  <a:pt x="463858" y="120005"/>
                </a:lnTo>
                <a:lnTo>
                  <a:pt x="477425" y="116996"/>
                </a:lnTo>
                <a:lnTo>
                  <a:pt x="529552" y="116996"/>
                </a:lnTo>
                <a:lnTo>
                  <a:pt x="529256" y="114944"/>
                </a:lnTo>
                <a:lnTo>
                  <a:pt x="525905" y="107917"/>
                </a:lnTo>
                <a:lnTo>
                  <a:pt x="525062" y="107122"/>
                </a:lnTo>
                <a:lnTo>
                  <a:pt x="434331" y="107122"/>
                </a:lnTo>
                <a:lnTo>
                  <a:pt x="434331" y="4355"/>
                </a:lnTo>
                <a:lnTo>
                  <a:pt x="552757" y="4355"/>
                </a:lnTo>
                <a:lnTo>
                  <a:pt x="552757" y="0"/>
                </a:lnTo>
                <a:close/>
              </a:path>
              <a:path w="553085" h="220979">
                <a:moveTo>
                  <a:pt x="484829" y="93834"/>
                </a:moveTo>
                <a:lnTo>
                  <a:pt x="473634" y="94344"/>
                </a:lnTo>
                <a:lnTo>
                  <a:pt x="460923" y="96303"/>
                </a:lnTo>
                <a:lnTo>
                  <a:pt x="447535" y="100351"/>
                </a:lnTo>
                <a:lnTo>
                  <a:pt x="434331" y="107122"/>
                </a:lnTo>
                <a:lnTo>
                  <a:pt x="525062" y="107122"/>
                </a:lnTo>
                <a:lnTo>
                  <a:pt x="519079" y="101478"/>
                </a:lnTo>
                <a:lnTo>
                  <a:pt x="509773" y="97107"/>
                </a:lnTo>
                <a:lnTo>
                  <a:pt x="498264" y="94621"/>
                </a:lnTo>
                <a:lnTo>
                  <a:pt x="484829" y="93834"/>
                </a:lnTo>
                <a:close/>
              </a:path>
              <a:path w="553085" h="220979">
                <a:moveTo>
                  <a:pt x="286922" y="0"/>
                </a:moveTo>
                <a:lnTo>
                  <a:pt x="164200" y="0"/>
                </a:lnTo>
                <a:lnTo>
                  <a:pt x="164200" y="100507"/>
                </a:lnTo>
                <a:lnTo>
                  <a:pt x="204081" y="100507"/>
                </a:lnTo>
                <a:lnTo>
                  <a:pt x="201904" y="100351"/>
                </a:lnTo>
                <a:lnTo>
                  <a:pt x="168577" y="100351"/>
                </a:lnTo>
                <a:lnTo>
                  <a:pt x="168577" y="4355"/>
                </a:lnTo>
                <a:lnTo>
                  <a:pt x="286922" y="4355"/>
                </a:lnTo>
                <a:lnTo>
                  <a:pt x="286922" y="0"/>
                </a:lnTo>
                <a:close/>
              </a:path>
              <a:path w="553085" h="220979">
                <a:moveTo>
                  <a:pt x="286922" y="4355"/>
                </a:moveTo>
                <a:lnTo>
                  <a:pt x="282463" y="4355"/>
                </a:lnTo>
                <a:lnTo>
                  <a:pt x="282495" y="100351"/>
                </a:lnTo>
                <a:lnTo>
                  <a:pt x="286922" y="100351"/>
                </a:lnTo>
                <a:lnTo>
                  <a:pt x="286922" y="435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9" name="object 9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8462" y="2755772"/>
            <a:ext cx="223964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Ordenación</a:t>
            </a:r>
            <a:r>
              <a:rPr sz="15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endParaRPr sz="1500">
              <a:latin typeface="Arial"/>
              <a:cs typeface="Arial"/>
            </a:endParaRPr>
          </a:p>
          <a:p>
            <a:pPr marL="299085" marR="3848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Radiografía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públicos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Análisis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oferta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recursos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sanitarios públicos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Dotación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tecnológica</a:t>
            </a:r>
            <a:endParaRPr sz="1500">
              <a:latin typeface="Arial"/>
              <a:cs typeface="Arial"/>
            </a:endParaRPr>
          </a:p>
          <a:p>
            <a:pPr marL="299085" marR="1206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Actividad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sanitaria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provincia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13" name="object 13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5990" y="163768"/>
            <a:ext cx="2649936" cy="67823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297682" y="1797050"/>
            <a:ext cx="975994" cy="101600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2000">
              <a:latin typeface="Times New Roman"/>
              <a:cs typeface="Times New Roman"/>
            </a:endParaRPr>
          </a:p>
          <a:p>
            <a:pPr marL="274955">
              <a:lnSpc>
                <a:spcPct val="100000"/>
              </a:lnSpc>
            </a:pPr>
            <a:r>
              <a:rPr sz="2000" b="1" spc="-25" dirty="0">
                <a:latin typeface="Arial"/>
                <a:cs typeface="Arial"/>
              </a:rPr>
              <a:t>127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7682" y="3873500"/>
            <a:ext cx="975994" cy="101600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endParaRPr sz="2000">
              <a:latin typeface="Times New Roman"/>
              <a:cs typeface="Times New Roman"/>
            </a:endParaRPr>
          </a:p>
          <a:p>
            <a:pPr marL="274955">
              <a:lnSpc>
                <a:spcPct val="100000"/>
              </a:lnSpc>
            </a:pPr>
            <a:r>
              <a:rPr sz="2000" b="1" spc="-25" dirty="0">
                <a:latin typeface="Arial"/>
                <a:cs typeface="Arial"/>
              </a:rPr>
              <a:t>160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1166" y="1829816"/>
            <a:ext cx="200660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Tiempo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(días)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acceso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especialista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Andalucía,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frente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96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11166" y="3907663"/>
            <a:ext cx="2352675" cy="144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702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Tiempo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(días)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acceso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intervención </a:t>
            </a:r>
            <a:r>
              <a:rPr sz="1400" dirty="0">
                <a:latin typeface="Arial"/>
                <a:cs typeface="Arial"/>
              </a:rPr>
              <a:t>quirúrgica,</a:t>
            </a:r>
            <a:r>
              <a:rPr sz="1400" spc="3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Andalucía, </a:t>
            </a:r>
            <a:r>
              <a:rPr sz="1400" dirty="0">
                <a:latin typeface="Arial"/>
                <a:cs typeface="Arial"/>
              </a:rPr>
              <a:t>frente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118,6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media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España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encima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200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días: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11166" y="2843022"/>
            <a:ext cx="23526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encima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140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días: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11166" y="3056382"/>
            <a:ext cx="152844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spc="-10" dirty="0">
                <a:latin typeface="Arial"/>
                <a:cs typeface="Arial"/>
              </a:rPr>
              <a:t>Neurología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spc="-10" dirty="0">
                <a:latin typeface="Arial"/>
                <a:cs typeface="Arial"/>
              </a:rPr>
              <a:t>Dermatología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spc="-10" dirty="0">
                <a:latin typeface="Arial"/>
                <a:cs typeface="Arial"/>
              </a:rPr>
              <a:t>Traumatología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11166" y="5326456"/>
            <a:ext cx="169354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Cirugía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vascular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Cirugía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Plástica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Cirugía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Torácica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46006" y="3683634"/>
            <a:ext cx="236537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especialidades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tienen </a:t>
            </a:r>
            <a:r>
              <a:rPr sz="1400" dirty="0">
                <a:latin typeface="Arial"/>
                <a:cs typeface="Arial"/>
              </a:rPr>
              <a:t>tiempos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acceso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consulta </a:t>
            </a:r>
            <a:r>
              <a:rPr sz="1400" dirty="0">
                <a:latin typeface="Arial"/>
                <a:cs typeface="Arial"/>
              </a:rPr>
              <a:t>superiores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analizados.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795259" y="3676650"/>
            <a:ext cx="913130" cy="913130"/>
            <a:chOff x="7795259" y="3676650"/>
            <a:chExt cx="913130" cy="913130"/>
          </a:xfrm>
        </p:grpSpPr>
        <p:sp>
          <p:nvSpPr>
            <p:cNvPr id="23" name="object 23"/>
            <p:cNvSpPr/>
            <p:nvPr/>
          </p:nvSpPr>
          <p:spPr>
            <a:xfrm>
              <a:off x="7801609" y="3683000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450088" y="0"/>
                  </a:moveTo>
                  <a:lnTo>
                    <a:pt x="401052" y="2639"/>
                  </a:lnTo>
                  <a:lnTo>
                    <a:pt x="353544" y="10376"/>
                  </a:lnTo>
                  <a:lnTo>
                    <a:pt x="307839" y="22936"/>
                  </a:lnTo>
                  <a:lnTo>
                    <a:pt x="264212" y="40043"/>
                  </a:lnTo>
                  <a:lnTo>
                    <a:pt x="222936" y="61425"/>
                  </a:lnTo>
                  <a:lnTo>
                    <a:pt x="184288" y="86807"/>
                  </a:lnTo>
                  <a:lnTo>
                    <a:pt x="148541" y="115913"/>
                  </a:lnTo>
                  <a:lnTo>
                    <a:pt x="115970" y="148471"/>
                  </a:lnTo>
                  <a:lnTo>
                    <a:pt x="86851" y="184205"/>
                  </a:lnTo>
                  <a:lnTo>
                    <a:pt x="61458" y="222842"/>
                  </a:lnTo>
                  <a:lnTo>
                    <a:pt x="40066" y="264107"/>
                  </a:lnTo>
                  <a:lnTo>
                    <a:pt x="22949" y="307726"/>
                  </a:lnTo>
                  <a:lnTo>
                    <a:pt x="10382" y="353424"/>
                  </a:lnTo>
                  <a:lnTo>
                    <a:pt x="2641" y="400927"/>
                  </a:lnTo>
                  <a:lnTo>
                    <a:pt x="0" y="449961"/>
                  </a:lnTo>
                  <a:lnTo>
                    <a:pt x="2641" y="498996"/>
                  </a:lnTo>
                  <a:lnTo>
                    <a:pt x="10382" y="546504"/>
                  </a:lnTo>
                  <a:lnTo>
                    <a:pt x="22949" y="592209"/>
                  </a:lnTo>
                  <a:lnTo>
                    <a:pt x="40066" y="635836"/>
                  </a:lnTo>
                  <a:lnTo>
                    <a:pt x="61458" y="677112"/>
                  </a:lnTo>
                  <a:lnTo>
                    <a:pt x="86851" y="715760"/>
                  </a:lnTo>
                  <a:lnTo>
                    <a:pt x="115970" y="751507"/>
                  </a:lnTo>
                  <a:lnTo>
                    <a:pt x="148541" y="784078"/>
                  </a:lnTo>
                  <a:lnTo>
                    <a:pt x="184288" y="813197"/>
                  </a:lnTo>
                  <a:lnTo>
                    <a:pt x="222936" y="838590"/>
                  </a:lnTo>
                  <a:lnTo>
                    <a:pt x="264212" y="859982"/>
                  </a:lnTo>
                  <a:lnTo>
                    <a:pt x="307839" y="877099"/>
                  </a:lnTo>
                  <a:lnTo>
                    <a:pt x="353544" y="889666"/>
                  </a:lnTo>
                  <a:lnTo>
                    <a:pt x="401052" y="897407"/>
                  </a:lnTo>
                  <a:lnTo>
                    <a:pt x="450088" y="900049"/>
                  </a:lnTo>
                  <a:lnTo>
                    <a:pt x="499099" y="897407"/>
                  </a:lnTo>
                  <a:lnTo>
                    <a:pt x="546586" y="889666"/>
                  </a:lnTo>
                  <a:lnTo>
                    <a:pt x="592274" y="877099"/>
                  </a:lnTo>
                  <a:lnTo>
                    <a:pt x="635886" y="859982"/>
                  </a:lnTo>
                  <a:lnTo>
                    <a:pt x="677149" y="838590"/>
                  </a:lnTo>
                  <a:lnTo>
                    <a:pt x="715788" y="813197"/>
                  </a:lnTo>
                  <a:lnTo>
                    <a:pt x="751526" y="784078"/>
                  </a:lnTo>
                  <a:lnTo>
                    <a:pt x="784091" y="751507"/>
                  </a:lnTo>
                  <a:lnTo>
                    <a:pt x="813205" y="715760"/>
                  </a:lnTo>
                  <a:lnTo>
                    <a:pt x="838595" y="677112"/>
                  </a:lnTo>
                  <a:lnTo>
                    <a:pt x="859985" y="635836"/>
                  </a:lnTo>
                  <a:lnTo>
                    <a:pt x="877100" y="592209"/>
                  </a:lnTo>
                  <a:lnTo>
                    <a:pt x="889666" y="546504"/>
                  </a:lnTo>
                  <a:lnTo>
                    <a:pt x="897407" y="498996"/>
                  </a:lnTo>
                  <a:lnTo>
                    <a:pt x="900049" y="449961"/>
                  </a:lnTo>
                  <a:lnTo>
                    <a:pt x="897407" y="400927"/>
                  </a:lnTo>
                  <a:lnTo>
                    <a:pt x="889666" y="353424"/>
                  </a:lnTo>
                  <a:lnTo>
                    <a:pt x="877100" y="307726"/>
                  </a:lnTo>
                  <a:lnTo>
                    <a:pt x="859985" y="264107"/>
                  </a:lnTo>
                  <a:lnTo>
                    <a:pt x="838595" y="222842"/>
                  </a:lnTo>
                  <a:lnTo>
                    <a:pt x="813205" y="184205"/>
                  </a:lnTo>
                  <a:lnTo>
                    <a:pt x="784091" y="148471"/>
                  </a:lnTo>
                  <a:lnTo>
                    <a:pt x="751526" y="115913"/>
                  </a:lnTo>
                  <a:lnTo>
                    <a:pt x="715788" y="86807"/>
                  </a:lnTo>
                  <a:lnTo>
                    <a:pt x="677149" y="61425"/>
                  </a:lnTo>
                  <a:lnTo>
                    <a:pt x="635886" y="40043"/>
                  </a:lnTo>
                  <a:lnTo>
                    <a:pt x="592274" y="22936"/>
                  </a:lnTo>
                  <a:lnTo>
                    <a:pt x="546586" y="10376"/>
                  </a:lnTo>
                  <a:lnTo>
                    <a:pt x="499099" y="2639"/>
                  </a:lnTo>
                  <a:lnTo>
                    <a:pt x="450088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01609" y="3683000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49961"/>
                  </a:moveTo>
                  <a:lnTo>
                    <a:pt x="2641" y="400927"/>
                  </a:lnTo>
                  <a:lnTo>
                    <a:pt x="10382" y="353424"/>
                  </a:lnTo>
                  <a:lnTo>
                    <a:pt x="22949" y="307726"/>
                  </a:lnTo>
                  <a:lnTo>
                    <a:pt x="40066" y="264107"/>
                  </a:lnTo>
                  <a:lnTo>
                    <a:pt x="61458" y="222842"/>
                  </a:lnTo>
                  <a:lnTo>
                    <a:pt x="86851" y="184205"/>
                  </a:lnTo>
                  <a:lnTo>
                    <a:pt x="115970" y="148471"/>
                  </a:lnTo>
                  <a:lnTo>
                    <a:pt x="148541" y="115913"/>
                  </a:lnTo>
                  <a:lnTo>
                    <a:pt x="184288" y="86807"/>
                  </a:lnTo>
                  <a:lnTo>
                    <a:pt x="222936" y="61425"/>
                  </a:lnTo>
                  <a:lnTo>
                    <a:pt x="264212" y="40043"/>
                  </a:lnTo>
                  <a:lnTo>
                    <a:pt x="307839" y="22936"/>
                  </a:lnTo>
                  <a:lnTo>
                    <a:pt x="353544" y="10376"/>
                  </a:lnTo>
                  <a:lnTo>
                    <a:pt x="401052" y="2639"/>
                  </a:lnTo>
                  <a:lnTo>
                    <a:pt x="450088" y="0"/>
                  </a:lnTo>
                  <a:lnTo>
                    <a:pt x="499099" y="2639"/>
                  </a:lnTo>
                  <a:lnTo>
                    <a:pt x="546586" y="10376"/>
                  </a:lnTo>
                  <a:lnTo>
                    <a:pt x="592274" y="22936"/>
                  </a:lnTo>
                  <a:lnTo>
                    <a:pt x="635886" y="40043"/>
                  </a:lnTo>
                  <a:lnTo>
                    <a:pt x="677149" y="61425"/>
                  </a:lnTo>
                  <a:lnTo>
                    <a:pt x="715788" y="86807"/>
                  </a:lnTo>
                  <a:lnTo>
                    <a:pt x="751526" y="115913"/>
                  </a:lnTo>
                  <a:lnTo>
                    <a:pt x="784091" y="148471"/>
                  </a:lnTo>
                  <a:lnTo>
                    <a:pt x="813205" y="184205"/>
                  </a:lnTo>
                  <a:lnTo>
                    <a:pt x="838595" y="222842"/>
                  </a:lnTo>
                  <a:lnTo>
                    <a:pt x="859985" y="264107"/>
                  </a:lnTo>
                  <a:lnTo>
                    <a:pt x="877100" y="307726"/>
                  </a:lnTo>
                  <a:lnTo>
                    <a:pt x="889666" y="353424"/>
                  </a:lnTo>
                  <a:lnTo>
                    <a:pt x="897407" y="400927"/>
                  </a:lnTo>
                  <a:lnTo>
                    <a:pt x="900049" y="449961"/>
                  </a:lnTo>
                  <a:lnTo>
                    <a:pt x="897407" y="498996"/>
                  </a:lnTo>
                  <a:lnTo>
                    <a:pt x="889666" y="546504"/>
                  </a:lnTo>
                  <a:lnTo>
                    <a:pt x="877100" y="592209"/>
                  </a:lnTo>
                  <a:lnTo>
                    <a:pt x="859985" y="635836"/>
                  </a:lnTo>
                  <a:lnTo>
                    <a:pt x="838595" y="677112"/>
                  </a:lnTo>
                  <a:lnTo>
                    <a:pt x="813205" y="715760"/>
                  </a:lnTo>
                  <a:lnTo>
                    <a:pt x="784091" y="751507"/>
                  </a:lnTo>
                  <a:lnTo>
                    <a:pt x="751526" y="784078"/>
                  </a:lnTo>
                  <a:lnTo>
                    <a:pt x="715788" y="813197"/>
                  </a:lnTo>
                  <a:lnTo>
                    <a:pt x="677149" y="838590"/>
                  </a:lnTo>
                  <a:lnTo>
                    <a:pt x="635886" y="859982"/>
                  </a:lnTo>
                  <a:lnTo>
                    <a:pt x="592274" y="877099"/>
                  </a:lnTo>
                  <a:lnTo>
                    <a:pt x="546586" y="889666"/>
                  </a:lnTo>
                  <a:lnTo>
                    <a:pt x="499099" y="897407"/>
                  </a:lnTo>
                  <a:lnTo>
                    <a:pt x="450088" y="900049"/>
                  </a:lnTo>
                  <a:lnTo>
                    <a:pt x="401052" y="897407"/>
                  </a:lnTo>
                  <a:lnTo>
                    <a:pt x="353544" y="889666"/>
                  </a:lnTo>
                  <a:lnTo>
                    <a:pt x="307839" y="877099"/>
                  </a:lnTo>
                  <a:lnTo>
                    <a:pt x="264212" y="859982"/>
                  </a:lnTo>
                  <a:lnTo>
                    <a:pt x="222936" y="838590"/>
                  </a:lnTo>
                  <a:lnTo>
                    <a:pt x="184288" y="813197"/>
                  </a:lnTo>
                  <a:lnTo>
                    <a:pt x="148541" y="784078"/>
                  </a:lnTo>
                  <a:lnTo>
                    <a:pt x="115970" y="751507"/>
                  </a:lnTo>
                  <a:lnTo>
                    <a:pt x="86851" y="715760"/>
                  </a:lnTo>
                  <a:lnTo>
                    <a:pt x="61458" y="677112"/>
                  </a:lnTo>
                  <a:lnTo>
                    <a:pt x="40066" y="635836"/>
                  </a:lnTo>
                  <a:lnTo>
                    <a:pt x="22949" y="592209"/>
                  </a:lnTo>
                  <a:lnTo>
                    <a:pt x="10382" y="546504"/>
                  </a:lnTo>
                  <a:lnTo>
                    <a:pt x="2641" y="498996"/>
                  </a:lnTo>
                  <a:lnTo>
                    <a:pt x="0" y="449961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051038" y="4001846"/>
            <a:ext cx="4095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70%</a:t>
            </a:r>
            <a:endParaRPr sz="15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04429" y="1829816"/>
            <a:ext cx="3822700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información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listas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espera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Ministerio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Sanidad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ofrece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datos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desagregados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provincial.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obstante,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benchmark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principales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cada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Andalucía.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Málaga,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tomado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referencia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Hospital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Universitario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Regional.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779893" y="4926329"/>
            <a:ext cx="913130" cy="913130"/>
            <a:chOff x="7779893" y="4926329"/>
            <a:chExt cx="913130" cy="913130"/>
          </a:xfrm>
        </p:grpSpPr>
        <p:sp>
          <p:nvSpPr>
            <p:cNvPr id="28" name="object 28"/>
            <p:cNvSpPr/>
            <p:nvPr/>
          </p:nvSpPr>
          <p:spPr>
            <a:xfrm>
              <a:off x="7786243" y="4932679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449960" y="0"/>
                  </a:moveTo>
                  <a:lnTo>
                    <a:pt x="400927" y="2641"/>
                  </a:lnTo>
                  <a:lnTo>
                    <a:pt x="353424" y="10382"/>
                  </a:lnTo>
                  <a:lnTo>
                    <a:pt x="307726" y="22949"/>
                  </a:lnTo>
                  <a:lnTo>
                    <a:pt x="264107" y="40066"/>
                  </a:lnTo>
                  <a:lnTo>
                    <a:pt x="222842" y="61458"/>
                  </a:lnTo>
                  <a:lnTo>
                    <a:pt x="184205" y="86851"/>
                  </a:lnTo>
                  <a:lnTo>
                    <a:pt x="148471" y="115970"/>
                  </a:lnTo>
                  <a:lnTo>
                    <a:pt x="115913" y="148541"/>
                  </a:lnTo>
                  <a:lnTo>
                    <a:pt x="86807" y="184288"/>
                  </a:lnTo>
                  <a:lnTo>
                    <a:pt x="61425" y="222936"/>
                  </a:lnTo>
                  <a:lnTo>
                    <a:pt x="40043" y="264212"/>
                  </a:lnTo>
                  <a:lnTo>
                    <a:pt x="22936" y="307839"/>
                  </a:lnTo>
                  <a:lnTo>
                    <a:pt x="10376" y="353544"/>
                  </a:lnTo>
                  <a:lnTo>
                    <a:pt x="2639" y="401052"/>
                  </a:lnTo>
                  <a:lnTo>
                    <a:pt x="0" y="450088"/>
                  </a:lnTo>
                  <a:lnTo>
                    <a:pt x="2639" y="499113"/>
                  </a:lnTo>
                  <a:lnTo>
                    <a:pt x="10376" y="546609"/>
                  </a:lnTo>
                  <a:lnTo>
                    <a:pt x="22936" y="592303"/>
                  </a:lnTo>
                  <a:lnTo>
                    <a:pt x="40043" y="635919"/>
                  </a:lnTo>
                  <a:lnTo>
                    <a:pt x="61425" y="677183"/>
                  </a:lnTo>
                  <a:lnTo>
                    <a:pt x="86807" y="715821"/>
                  </a:lnTo>
                  <a:lnTo>
                    <a:pt x="115913" y="751557"/>
                  </a:lnTo>
                  <a:lnTo>
                    <a:pt x="148471" y="784117"/>
                  </a:lnTo>
                  <a:lnTo>
                    <a:pt x="184205" y="813227"/>
                  </a:lnTo>
                  <a:lnTo>
                    <a:pt x="222842" y="838612"/>
                  </a:lnTo>
                  <a:lnTo>
                    <a:pt x="264107" y="859997"/>
                  </a:lnTo>
                  <a:lnTo>
                    <a:pt x="307726" y="877107"/>
                  </a:lnTo>
                  <a:lnTo>
                    <a:pt x="353424" y="889669"/>
                  </a:lnTo>
                  <a:lnTo>
                    <a:pt x="400927" y="897408"/>
                  </a:lnTo>
                  <a:lnTo>
                    <a:pt x="449960" y="900049"/>
                  </a:lnTo>
                  <a:lnTo>
                    <a:pt x="498994" y="897408"/>
                  </a:lnTo>
                  <a:lnTo>
                    <a:pt x="546497" y="889669"/>
                  </a:lnTo>
                  <a:lnTo>
                    <a:pt x="592195" y="877107"/>
                  </a:lnTo>
                  <a:lnTo>
                    <a:pt x="635814" y="859997"/>
                  </a:lnTo>
                  <a:lnTo>
                    <a:pt x="677079" y="838612"/>
                  </a:lnTo>
                  <a:lnTo>
                    <a:pt x="715716" y="813227"/>
                  </a:lnTo>
                  <a:lnTo>
                    <a:pt x="751450" y="784117"/>
                  </a:lnTo>
                  <a:lnTo>
                    <a:pt x="784008" y="751557"/>
                  </a:lnTo>
                  <a:lnTo>
                    <a:pt x="813114" y="715821"/>
                  </a:lnTo>
                  <a:lnTo>
                    <a:pt x="838496" y="677183"/>
                  </a:lnTo>
                  <a:lnTo>
                    <a:pt x="859878" y="635919"/>
                  </a:lnTo>
                  <a:lnTo>
                    <a:pt x="876985" y="592303"/>
                  </a:lnTo>
                  <a:lnTo>
                    <a:pt x="889545" y="546609"/>
                  </a:lnTo>
                  <a:lnTo>
                    <a:pt x="897282" y="499113"/>
                  </a:lnTo>
                  <a:lnTo>
                    <a:pt x="899922" y="450088"/>
                  </a:lnTo>
                  <a:lnTo>
                    <a:pt x="897282" y="401052"/>
                  </a:lnTo>
                  <a:lnTo>
                    <a:pt x="889545" y="353544"/>
                  </a:lnTo>
                  <a:lnTo>
                    <a:pt x="876985" y="307839"/>
                  </a:lnTo>
                  <a:lnTo>
                    <a:pt x="859878" y="264212"/>
                  </a:lnTo>
                  <a:lnTo>
                    <a:pt x="838496" y="222936"/>
                  </a:lnTo>
                  <a:lnTo>
                    <a:pt x="813114" y="184288"/>
                  </a:lnTo>
                  <a:lnTo>
                    <a:pt x="784008" y="148541"/>
                  </a:lnTo>
                  <a:lnTo>
                    <a:pt x="751450" y="115970"/>
                  </a:lnTo>
                  <a:lnTo>
                    <a:pt x="715716" y="86851"/>
                  </a:lnTo>
                  <a:lnTo>
                    <a:pt x="677079" y="61458"/>
                  </a:lnTo>
                  <a:lnTo>
                    <a:pt x="635814" y="40066"/>
                  </a:lnTo>
                  <a:lnTo>
                    <a:pt x="592195" y="22949"/>
                  </a:lnTo>
                  <a:lnTo>
                    <a:pt x="546497" y="10382"/>
                  </a:lnTo>
                  <a:lnTo>
                    <a:pt x="498994" y="2641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86243" y="4932679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50088"/>
                  </a:moveTo>
                  <a:lnTo>
                    <a:pt x="2639" y="401052"/>
                  </a:lnTo>
                  <a:lnTo>
                    <a:pt x="10376" y="353544"/>
                  </a:lnTo>
                  <a:lnTo>
                    <a:pt x="22936" y="307839"/>
                  </a:lnTo>
                  <a:lnTo>
                    <a:pt x="40043" y="264212"/>
                  </a:lnTo>
                  <a:lnTo>
                    <a:pt x="61425" y="222936"/>
                  </a:lnTo>
                  <a:lnTo>
                    <a:pt x="86807" y="184288"/>
                  </a:lnTo>
                  <a:lnTo>
                    <a:pt x="115913" y="148541"/>
                  </a:lnTo>
                  <a:lnTo>
                    <a:pt x="148471" y="115970"/>
                  </a:lnTo>
                  <a:lnTo>
                    <a:pt x="184205" y="86851"/>
                  </a:lnTo>
                  <a:lnTo>
                    <a:pt x="222842" y="61458"/>
                  </a:lnTo>
                  <a:lnTo>
                    <a:pt x="264107" y="40066"/>
                  </a:lnTo>
                  <a:lnTo>
                    <a:pt x="307726" y="22949"/>
                  </a:lnTo>
                  <a:lnTo>
                    <a:pt x="353424" y="10382"/>
                  </a:lnTo>
                  <a:lnTo>
                    <a:pt x="400927" y="2641"/>
                  </a:lnTo>
                  <a:lnTo>
                    <a:pt x="449960" y="0"/>
                  </a:lnTo>
                  <a:lnTo>
                    <a:pt x="498994" y="2641"/>
                  </a:lnTo>
                  <a:lnTo>
                    <a:pt x="546497" y="10382"/>
                  </a:lnTo>
                  <a:lnTo>
                    <a:pt x="592195" y="22949"/>
                  </a:lnTo>
                  <a:lnTo>
                    <a:pt x="635814" y="40066"/>
                  </a:lnTo>
                  <a:lnTo>
                    <a:pt x="677079" y="61458"/>
                  </a:lnTo>
                  <a:lnTo>
                    <a:pt x="715716" y="86851"/>
                  </a:lnTo>
                  <a:lnTo>
                    <a:pt x="751450" y="115970"/>
                  </a:lnTo>
                  <a:lnTo>
                    <a:pt x="784008" y="148541"/>
                  </a:lnTo>
                  <a:lnTo>
                    <a:pt x="813114" y="184288"/>
                  </a:lnTo>
                  <a:lnTo>
                    <a:pt x="838496" y="222936"/>
                  </a:lnTo>
                  <a:lnTo>
                    <a:pt x="859878" y="264212"/>
                  </a:lnTo>
                  <a:lnTo>
                    <a:pt x="876985" y="307839"/>
                  </a:lnTo>
                  <a:lnTo>
                    <a:pt x="889545" y="353544"/>
                  </a:lnTo>
                  <a:lnTo>
                    <a:pt x="897282" y="401052"/>
                  </a:lnTo>
                  <a:lnTo>
                    <a:pt x="899922" y="450088"/>
                  </a:lnTo>
                  <a:lnTo>
                    <a:pt x="897282" y="499113"/>
                  </a:lnTo>
                  <a:lnTo>
                    <a:pt x="889545" y="546609"/>
                  </a:lnTo>
                  <a:lnTo>
                    <a:pt x="876985" y="592303"/>
                  </a:lnTo>
                  <a:lnTo>
                    <a:pt x="859878" y="635919"/>
                  </a:lnTo>
                  <a:lnTo>
                    <a:pt x="838496" y="677183"/>
                  </a:lnTo>
                  <a:lnTo>
                    <a:pt x="813114" y="715821"/>
                  </a:lnTo>
                  <a:lnTo>
                    <a:pt x="784008" y="751557"/>
                  </a:lnTo>
                  <a:lnTo>
                    <a:pt x="751450" y="784117"/>
                  </a:lnTo>
                  <a:lnTo>
                    <a:pt x="715716" y="813227"/>
                  </a:lnTo>
                  <a:lnTo>
                    <a:pt x="677079" y="838612"/>
                  </a:lnTo>
                  <a:lnTo>
                    <a:pt x="635814" y="859997"/>
                  </a:lnTo>
                  <a:lnTo>
                    <a:pt x="592195" y="877107"/>
                  </a:lnTo>
                  <a:lnTo>
                    <a:pt x="546497" y="889669"/>
                  </a:lnTo>
                  <a:lnTo>
                    <a:pt x="498994" y="897408"/>
                  </a:lnTo>
                  <a:lnTo>
                    <a:pt x="449960" y="900049"/>
                  </a:lnTo>
                  <a:lnTo>
                    <a:pt x="400927" y="897408"/>
                  </a:lnTo>
                  <a:lnTo>
                    <a:pt x="353424" y="889669"/>
                  </a:lnTo>
                  <a:lnTo>
                    <a:pt x="307726" y="877107"/>
                  </a:lnTo>
                  <a:lnTo>
                    <a:pt x="264107" y="859997"/>
                  </a:lnTo>
                  <a:lnTo>
                    <a:pt x="222842" y="838612"/>
                  </a:lnTo>
                  <a:lnTo>
                    <a:pt x="184205" y="813227"/>
                  </a:lnTo>
                  <a:lnTo>
                    <a:pt x="148471" y="784117"/>
                  </a:lnTo>
                  <a:lnTo>
                    <a:pt x="115913" y="751557"/>
                  </a:lnTo>
                  <a:lnTo>
                    <a:pt x="86807" y="715821"/>
                  </a:lnTo>
                  <a:lnTo>
                    <a:pt x="61425" y="677183"/>
                  </a:lnTo>
                  <a:lnTo>
                    <a:pt x="40043" y="635919"/>
                  </a:lnTo>
                  <a:lnTo>
                    <a:pt x="22936" y="592303"/>
                  </a:lnTo>
                  <a:lnTo>
                    <a:pt x="10376" y="546609"/>
                  </a:lnTo>
                  <a:lnTo>
                    <a:pt x="2639" y="499113"/>
                  </a:lnTo>
                  <a:lnTo>
                    <a:pt x="0" y="450088"/>
                  </a:lnTo>
                  <a:close/>
                </a:path>
              </a:pathLst>
            </a:custGeom>
            <a:ln w="12699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035797" y="5251780"/>
            <a:ext cx="4095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45%</a:t>
            </a:r>
            <a:endParaRPr sz="15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37066" y="4933569"/>
            <a:ext cx="237807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procedimientos </a:t>
            </a:r>
            <a:r>
              <a:rPr sz="1400" dirty="0">
                <a:latin typeface="Arial"/>
                <a:cs typeface="Arial"/>
              </a:rPr>
              <a:t>quirúrgicos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analizados,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tienen </a:t>
            </a:r>
            <a:r>
              <a:rPr sz="1400" dirty="0">
                <a:latin typeface="Arial"/>
                <a:cs typeface="Arial"/>
              </a:rPr>
              <a:t>tiempos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superiores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analizados.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81022" y="6518249"/>
            <a:ext cx="4053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(Sistema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Nacional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listas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espera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SNS,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Junio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2025)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20127" y="6426200"/>
            <a:ext cx="3954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(Tiempos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respuesta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asistencial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pacientes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inscritos</a:t>
            </a:r>
            <a:r>
              <a:rPr sz="1200" spc="-25" dirty="0">
                <a:latin typeface="Arial"/>
                <a:cs typeface="Arial"/>
              </a:rPr>
              <a:t> en </a:t>
            </a:r>
            <a:r>
              <a:rPr sz="1200" dirty="0">
                <a:latin typeface="Arial"/>
                <a:cs typeface="Arial"/>
              </a:rPr>
              <a:t>listas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espera,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Junio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2025)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CFC02DB-AD22-0B95-8256-8E9445BBF21F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object 5" descr="$PPTXTitle">
            <a:extLst>
              <a:ext uri="{FF2B5EF4-FFF2-40B4-BE49-F238E27FC236}">
                <a16:creationId xmlns:a16="http://schemas.microsoft.com/office/drawing/2014/main" id="{40603EBE-8A41-E9B9-777F-768EAFB8D4B9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41" name="object 2" descr="$PPTXTitle">
            <a:extLst>
              <a:ext uri="{FF2B5EF4-FFF2-40B4-BE49-F238E27FC236}">
                <a16:creationId xmlns:a16="http://schemas.microsoft.com/office/drawing/2014/main" id="{C5BFE831-462F-CE5A-87D1-FC8698D103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D7B5DF6-D953-AC2B-331E-56A2D993348C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24091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747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 sanitarios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Feminización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grupos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etarios</a:t>
            </a:r>
            <a:endParaRPr sz="1500">
              <a:latin typeface="Arial"/>
              <a:cs typeface="Arial"/>
            </a:endParaRPr>
          </a:p>
          <a:p>
            <a:pPr marL="299085" marR="3225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Agresiones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endParaRPr sz="1500">
              <a:latin typeface="Arial"/>
              <a:cs typeface="Arial"/>
            </a:endParaRPr>
          </a:p>
          <a:p>
            <a:pPr marL="299085" marR="2260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Málaga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Retribución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Salarial</a:t>
            </a:r>
            <a:endParaRPr sz="1500">
              <a:latin typeface="Arial"/>
              <a:cs typeface="Arial"/>
            </a:endParaRPr>
          </a:p>
          <a:p>
            <a:pPr marL="299085" marR="3238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Universitaria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MIR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657" y="178462"/>
            <a:ext cx="2654300" cy="65030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44951" y="1623187"/>
            <a:ext cx="4914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Málaga</a:t>
            </a:r>
            <a:r>
              <a:rPr sz="1400" b="1" spc="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2ª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provincia</a:t>
            </a:r>
            <a:r>
              <a:rPr sz="1400" b="1" spc="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</a:t>
            </a:r>
            <a:r>
              <a:rPr sz="1400" b="1" spc="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mayor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número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Médicos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Andalucía.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4236" y="2355659"/>
            <a:ext cx="40557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307975" algn="l"/>
              </a:tabLst>
            </a:pPr>
            <a:r>
              <a:rPr sz="1400" dirty="0">
                <a:latin typeface="Arial"/>
                <a:cs typeface="Arial"/>
              </a:rPr>
              <a:t>Menores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médicos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la</a:t>
            </a:r>
            <a:r>
              <a:rPr lang="es-ES"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nacional.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(INE,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2024)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63025" y="2889058"/>
            <a:ext cx="3449954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Málaga: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5,8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médicos</a:t>
            </a: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Andalucía: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5,7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médico</a:t>
            </a:r>
            <a:r>
              <a:rPr lang="es-ES" sz="1400" dirty="0">
                <a:latin typeface="Arial"/>
                <a:cs typeface="Arial"/>
              </a:rPr>
              <a:t>s</a:t>
            </a: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España: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6,3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 err="1">
                <a:latin typeface="Arial"/>
                <a:cs typeface="Arial"/>
              </a:rPr>
              <a:t>médicos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911411" y="1479767"/>
            <a:ext cx="674370" cy="3116580"/>
            <a:chOff x="2911411" y="1479767"/>
            <a:chExt cx="674370" cy="3116580"/>
          </a:xfrm>
        </p:grpSpPr>
        <p:sp>
          <p:nvSpPr>
            <p:cNvPr id="15" name="object 15"/>
            <p:cNvSpPr/>
            <p:nvPr/>
          </p:nvSpPr>
          <p:spPr>
            <a:xfrm>
              <a:off x="2915804" y="1484161"/>
              <a:ext cx="512445" cy="663575"/>
            </a:xfrm>
            <a:custGeom>
              <a:avLst/>
              <a:gdLst/>
              <a:ahLst/>
              <a:cxnLst/>
              <a:rect l="l" t="t" r="r" b="b"/>
              <a:pathLst>
                <a:path w="512445" h="663575">
                  <a:moveTo>
                    <a:pt x="82831" y="0"/>
                  </a:moveTo>
                  <a:lnTo>
                    <a:pt x="54217" y="15822"/>
                  </a:lnTo>
                  <a:lnTo>
                    <a:pt x="38886" y="20860"/>
                  </a:lnTo>
                  <a:lnTo>
                    <a:pt x="26449" y="30702"/>
                  </a:lnTo>
                  <a:lnTo>
                    <a:pt x="18107" y="44216"/>
                  </a:lnTo>
                  <a:lnTo>
                    <a:pt x="15060" y="60274"/>
                  </a:lnTo>
                  <a:lnTo>
                    <a:pt x="15060" y="245618"/>
                  </a:lnTo>
                  <a:lnTo>
                    <a:pt x="8894" y="250362"/>
                  </a:lnTo>
                  <a:lnTo>
                    <a:pt x="4141" y="256448"/>
                  </a:lnTo>
                  <a:lnTo>
                    <a:pt x="1082" y="263523"/>
                  </a:lnTo>
                  <a:lnTo>
                    <a:pt x="0" y="271234"/>
                  </a:lnTo>
                  <a:lnTo>
                    <a:pt x="5595" y="309424"/>
                  </a:lnTo>
                  <a:lnTo>
                    <a:pt x="25590" y="357644"/>
                  </a:lnTo>
                  <a:lnTo>
                    <a:pt x="54650" y="390903"/>
                  </a:lnTo>
                  <a:lnTo>
                    <a:pt x="91952" y="414977"/>
                  </a:lnTo>
                  <a:lnTo>
                    <a:pt x="135542" y="427948"/>
                  </a:lnTo>
                  <a:lnTo>
                    <a:pt x="135542" y="504798"/>
                  </a:lnTo>
                  <a:lnTo>
                    <a:pt x="143603" y="554813"/>
                  </a:lnTo>
                  <a:lnTo>
                    <a:pt x="166049" y="598247"/>
                  </a:lnTo>
                  <a:lnTo>
                    <a:pt x="200278" y="632495"/>
                  </a:lnTo>
                  <a:lnTo>
                    <a:pt x="243688" y="654953"/>
                  </a:lnTo>
                  <a:lnTo>
                    <a:pt x="293676" y="663018"/>
                  </a:lnTo>
                  <a:lnTo>
                    <a:pt x="343664" y="654953"/>
                  </a:lnTo>
                  <a:lnTo>
                    <a:pt x="387074" y="632495"/>
                  </a:lnTo>
                  <a:lnTo>
                    <a:pt x="401749" y="617812"/>
                  </a:lnTo>
                  <a:lnTo>
                    <a:pt x="293676" y="617812"/>
                  </a:lnTo>
                  <a:lnTo>
                    <a:pt x="249660" y="608948"/>
                  </a:lnTo>
                  <a:lnTo>
                    <a:pt x="213762" y="584755"/>
                  </a:lnTo>
                  <a:lnTo>
                    <a:pt x="189583" y="548838"/>
                  </a:lnTo>
                  <a:lnTo>
                    <a:pt x="180723" y="504798"/>
                  </a:lnTo>
                  <a:lnTo>
                    <a:pt x="180723" y="427948"/>
                  </a:lnTo>
                  <a:lnTo>
                    <a:pt x="224314" y="414977"/>
                  </a:lnTo>
                  <a:lnTo>
                    <a:pt x="261615" y="390903"/>
                  </a:lnTo>
                  <a:lnTo>
                    <a:pt x="280596" y="369180"/>
                  </a:lnTo>
                  <a:lnTo>
                    <a:pt x="158133" y="369180"/>
                  </a:lnTo>
                  <a:lnTo>
                    <a:pt x="119964" y="361505"/>
                  </a:lnTo>
                  <a:lnTo>
                    <a:pt x="88855" y="340550"/>
                  </a:lnTo>
                  <a:lnTo>
                    <a:pt x="67912" y="309424"/>
                  </a:lnTo>
                  <a:lnTo>
                    <a:pt x="60241" y="271234"/>
                  </a:lnTo>
                  <a:lnTo>
                    <a:pt x="59215" y="263523"/>
                  </a:lnTo>
                  <a:lnTo>
                    <a:pt x="59158" y="263100"/>
                  </a:lnTo>
                  <a:lnTo>
                    <a:pt x="56099" y="255883"/>
                  </a:lnTo>
                  <a:lnTo>
                    <a:pt x="51346" y="249938"/>
                  </a:lnTo>
                  <a:lnTo>
                    <a:pt x="45180" y="245618"/>
                  </a:lnTo>
                  <a:lnTo>
                    <a:pt x="45180" y="54246"/>
                  </a:lnTo>
                  <a:lnTo>
                    <a:pt x="48945" y="48972"/>
                  </a:lnTo>
                  <a:lnTo>
                    <a:pt x="54217" y="46712"/>
                  </a:lnTo>
                  <a:lnTo>
                    <a:pt x="107284" y="46712"/>
                  </a:lnTo>
                  <a:lnTo>
                    <a:pt x="110575" y="41838"/>
                  </a:lnTo>
                  <a:lnTo>
                    <a:pt x="112837" y="30702"/>
                  </a:lnTo>
                  <a:lnTo>
                    <a:pt x="112952" y="30137"/>
                  </a:lnTo>
                  <a:lnTo>
                    <a:pt x="110575" y="18435"/>
                  </a:lnTo>
                  <a:lnTo>
                    <a:pt x="104104" y="8852"/>
                  </a:lnTo>
                  <a:lnTo>
                    <a:pt x="94526" y="2378"/>
                  </a:lnTo>
                  <a:lnTo>
                    <a:pt x="82831" y="0"/>
                  </a:lnTo>
                  <a:close/>
                </a:path>
                <a:path w="512445" h="663575">
                  <a:moveTo>
                    <a:pt x="429218" y="165754"/>
                  </a:moveTo>
                  <a:lnTo>
                    <a:pt x="396898" y="172241"/>
                  </a:lnTo>
                  <a:lnTo>
                    <a:pt x="370577" y="189958"/>
                  </a:lnTo>
                  <a:lnTo>
                    <a:pt x="352870" y="216293"/>
                  </a:lnTo>
                  <a:lnTo>
                    <a:pt x="346387" y="248632"/>
                  </a:lnTo>
                  <a:lnTo>
                    <a:pt x="350928" y="275626"/>
                  </a:lnTo>
                  <a:lnTo>
                    <a:pt x="363518" y="299017"/>
                  </a:lnTo>
                  <a:lnTo>
                    <a:pt x="382602" y="317182"/>
                  </a:lnTo>
                  <a:lnTo>
                    <a:pt x="406628" y="328495"/>
                  </a:lnTo>
                  <a:lnTo>
                    <a:pt x="406628" y="504798"/>
                  </a:lnTo>
                  <a:lnTo>
                    <a:pt x="397768" y="548838"/>
                  </a:lnTo>
                  <a:lnTo>
                    <a:pt x="373590" y="584756"/>
                  </a:lnTo>
                  <a:lnTo>
                    <a:pt x="337692" y="608948"/>
                  </a:lnTo>
                  <a:lnTo>
                    <a:pt x="293676" y="617812"/>
                  </a:lnTo>
                  <a:lnTo>
                    <a:pt x="401749" y="617812"/>
                  </a:lnTo>
                  <a:lnTo>
                    <a:pt x="421303" y="598247"/>
                  </a:lnTo>
                  <a:lnTo>
                    <a:pt x="443749" y="554813"/>
                  </a:lnTo>
                  <a:lnTo>
                    <a:pt x="451809" y="504798"/>
                  </a:lnTo>
                  <a:lnTo>
                    <a:pt x="451809" y="328495"/>
                  </a:lnTo>
                  <a:lnTo>
                    <a:pt x="475835" y="317182"/>
                  </a:lnTo>
                  <a:lnTo>
                    <a:pt x="492445" y="301372"/>
                  </a:lnTo>
                  <a:lnTo>
                    <a:pt x="429218" y="301372"/>
                  </a:lnTo>
                  <a:lnTo>
                    <a:pt x="408593" y="297263"/>
                  </a:lnTo>
                  <a:lnTo>
                    <a:pt x="391850" y="286021"/>
                  </a:lnTo>
                  <a:lnTo>
                    <a:pt x="380614" y="269268"/>
                  </a:lnTo>
                  <a:lnTo>
                    <a:pt x="376507" y="248632"/>
                  </a:lnTo>
                  <a:lnTo>
                    <a:pt x="380614" y="227995"/>
                  </a:lnTo>
                  <a:lnTo>
                    <a:pt x="391850" y="211243"/>
                  </a:lnTo>
                  <a:lnTo>
                    <a:pt x="408593" y="200000"/>
                  </a:lnTo>
                  <a:lnTo>
                    <a:pt x="429218" y="195891"/>
                  </a:lnTo>
                  <a:lnTo>
                    <a:pt x="491849" y="195892"/>
                  </a:lnTo>
                  <a:lnTo>
                    <a:pt x="487860" y="189958"/>
                  </a:lnTo>
                  <a:lnTo>
                    <a:pt x="461539" y="172241"/>
                  </a:lnTo>
                  <a:lnTo>
                    <a:pt x="429218" y="165754"/>
                  </a:lnTo>
                  <a:close/>
                </a:path>
                <a:path w="512445" h="663575">
                  <a:moveTo>
                    <a:pt x="298632" y="46712"/>
                  </a:moveTo>
                  <a:lnTo>
                    <a:pt x="262049" y="46712"/>
                  </a:lnTo>
                  <a:lnTo>
                    <a:pt x="267320" y="48973"/>
                  </a:lnTo>
                  <a:lnTo>
                    <a:pt x="271085" y="54247"/>
                  </a:lnTo>
                  <a:lnTo>
                    <a:pt x="271085" y="245618"/>
                  </a:lnTo>
                  <a:lnTo>
                    <a:pt x="264920" y="250362"/>
                  </a:lnTo>
                  <a:lnTo>
                    <a:pt x="260166" y="256448"/>
                  </a:lnTo>
                  <a:lnTo>
                    <a:pt x="257107" y="263524"/>
                  </a:lnTo>
                  <a:lnTo>
                    <a:pt x="256025" y="271234"/>
                  </a:lnTo>
                  <a:lnTo>
                    <a:pt x="248354" y="309424"/>
                  </a:lnTo>
                  <a:lnTo>
                    <a:pt x="227410" y="340550"/>
                  </a:lnTo>
                  <a:lnTo>
                    <a:pt x="196301" y="361505"/>
                  </a:lnTo>
                  <a:lnTo>
                    <a:pt x="158133" y="369180"/>
                  </a:lnTo>
                  <a:lnTo>
                    <a:pt x="280596" y="369180"/>
                  </a:lnTo>
                  <a:lnTo>
                    <a:pt x="290676" y="357644"/>
                  </a:lnTo>
                  <a:lnTo>
                    <a:pt x="309512" y="317182"/>
                  </a:lnTo>
                  <a:lnTo>
                    <a:pt x="310670" y="309424"/>
                  </a:lnTo>
                  <a:lnTo>
                    <a:pt x="316266" y="271234"/>
                  </a:lnTo>
                  <a:lnTo>
                    <a:pt x="315240" y="263524"/>
                  </a:lnTo>
                  <a:lnTo>
                    <a:pt x="315184" y="263100"/>
                  </a:lnTo>
                  <a:lnTo>
                    <a:pt x="312125" y="255883"/>
                  </a:lnTo>
                  <a:lnTo>
                    <a:pt x="307371" y="249938"/>
                  </a:lnTo>
                  <a:lnTo>
                    <a:pt x="301206" y="245618"/>
                  </a:lnTo>
                  <a:lnTo>
                    <a:pt x="301206" y="60274"/>
                  </a:lnTo>
                  <a:lnTo>
                    <a:pt x="298632" y="46712"/>
                  </a:lnTo>
                  <a:close/>
                </a:path>
                <a:path w="512445" h="663575">
                  <a:moveTo>
                    <a:pt x="491849" y="195892"/>
                  </a:moveTo>
                  <a:lnTo>
                    <a:pt x="429218" y="195891"/>
                  </a:lnTo>
                  <a:lnTo>
                    <a:pt x="449844" y="200000"/>
                  </a:lnTo>
                  <a:lnTo>
                    <a:pt x="466587" y="211243"/>
                  </a:lnTo>
                  <a:lnTo>
                    <a:pt x="477823" y="227995"/>
                  </a:lnTo>
                  <a:lnTo>
                    <a:pt x="481930" y="248632"/>
                  </a:lnTo>
                  <a:lnTo>
                    <a:pt x="477823" y="269269"/>
                  </a:lnTo>
                  <a:lnTo>
                    <a:pt x="466587" y="286021"/>
                  </a:lnTo>
                  <a:lnTo>
                    <a:pt x="449844" y="297263"/>
                  </a:lnTo>
                  <a:lnTo>
                    <a:pt x="429218" y="301372"/>
                  </a:lnTo>
                  <a:lnTo>
                    <a:pt x="492445" y="301372"/>
                  </a:lnTo>
                  <a:lnTo>
                    <a:pt x="494919" y="299017"/>
                  </a:lnTo>
                  <a:lnTo>
                    <a:pt x="507509" y="275626"/>
                  </a:lnTo>
                  <a:lnTo>
                    <a:pt x="512050" y="248632"/>
                  </a:lnTo>
                  <a:lnTo>
                    <a:pt x="505567" y="216293"/>
                  </a:lnTo>
                  <a:lnTo>
                    <a:pt x="491849" y="195892"/>
                  </a:lnTo>
                  <a:close/>
                </a:path>
                <a:path w="512445" h="663575">
                  <a:moveTo>
                    <a:pt x="107284" y="46712"/>
                  </a:moveTo>
                  <a:lnTo>
                    <a:pt x="54217" y="46712"/>
                  </a:lnTo>
                  <a:lnTo>
                    <a:pt x="57982" y="55000"/>
                  </a:lnTo>
                  <a:lnTo>
                    <a:pt x="65512" y="60274"/>
                  </a:lnTo>
                  <a:lnTo>
                    <a:pt x="82831" y="60274"/>
                  </a:lnTo>
                  <a:lnTo>
                    <a:pt x="94526" y="57896"/>
                  </a:lnTo>
                  <a:lnTo>
                    <a:pt x="104104" y="51421"/>
                  </a:lnTo>
                  <a:lnTo>
                    <a:pt x="107284" y="46712"/>
                  </a:lnTo>
                  <a:close/>
                </a:path>
                <a:path w="512445" h="663575">
                  <a:moveTo>
                    <a:pt x="240964" y="0"/>
                  </a:moveTo>
                  <a:lnTo>
                    <a:pt x="205690" y="18435"/>
                  </a:lnTo>
                  <a:lnTo>
                    <a:pt x="203314" y="30137"/>
                  </a:lnTo>
                  <a:lnTo>
                    <a:pt x="205690" y="41838"/>
                  </a:lnTo>
                  <a:lnTo>
                    <a:pt x="212162" y="51421"/>
                  </a:lnTo>
                  <a:lnTo>
                    <a:pt x="221739" y="57896"/>
                  </a:lnTo>
                  <a:lnTo>
                    <a:pt x="233434" y="60274"/>
                  </a:lnTo>
                  <a:lnTo>
                    <a:pt x="250001" y="60274"/>
                  </a:lnTo>
                  <a:lnTo>
                    <a:pt x="258284" y="54247"/>
                  </a:lnTo>
                  <a:lnTo>
                    <a:pt x="262049" y="46712"/>
                  </a:lnTo>
                  <a:lnTo>
                    <a:pt x="298632" y="46712"/>
                  </a:lnTo>
                  <a:lnTo>
                    <a:pt x="298158" y="44217"/>
                  </a:lnTo>
                  <a:lnTo>
                    <a:pt x="289816" y="30702"/>
                  </a:lnTo>
                  <a:lnTo>
                    <a:pt x="277380" y="20860"/>
                  </a:lnTo>
                  <a:lnTo>
                    <a:pt x="262049" y="15822"/>
                  </a:lnTo>
                  <a:lnTo>
                    <a:pt x="258860" y="9535"/>
                  </a:lnTo>
                  <a:lnTo>
                    <a:pt x="254048" y="4520"/>
                  </a:lnTo>
                  <a:lnTo>
                    <a:pt x="247965" y="1200"/>
                  </a:lnTo>
                  <a:lnTo>
                    <a:pt x="240964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7919" y="1675659"/>
              <a:ext cx="114209" cy="1142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15804" y="1484161"/>
              <a:ext cx="512445" cy="663575"/>
            </a:xfrm>
            <a:custGeom>
              <a:avLst/>
              <a:gdLst/>
              <a:ahLst/>
              <a:cxnLst/>
              <a:rect l="l" t="t" r="r" b="b"/>
              <a:pathLst>
                <a:path w="512445" h="663575">
                  <a:moveTo>
                    <a:pt x="512050" y="248632"/>
                  </a:moveTo>
                  <a:lnTo>
                    <a:pt x="505567" y="216293"/>
                  </a:lnTo>
                  <a:lnTo>
                    <a:pt x="487860" y="189958"/>
                  </a:lnTo>
                  <a:lnTo>
                    <a:pt x="461539" y="172241"/>
                  </a:lnTo>
                  <a:lnTo>
                    <a:pt x="429218" y="165754"/>
                  </a:lnTo>
                  <a:lnTo>
                    <a:pt x="396898" y="172241"/>
                  </a:lnTo>
                  <a:lnTo>
                    <a:pt x="370577" y="189958"/>
                  </a:lnTo>
                  <a:lnTo>
                    <a:pt x="352870" y="216293"/>
                  </a:lnTo>
                  <a:lnTo>
                    <a:pt x="346387" y="248632"/>
                  </a:lnTo>
                  <a:lnTo>
                    <a:pt x="350928" y="275626"/>
                  </a:lnTo>
                  <a:lnTo>
                    <a:pt x="363518" y="299017"/>
                  </a:lnTo>
                  <a:lnTo>
                    <a:pt x="382602" y="317182"/>
                  </a:lnTo>
                  <a:lnTo>
                    <a:pt x="406628" y="328495"/>
                  </a:lnTo>
                  <a:lnTo>
                    <a:pt x="406628" y="504798"/>
                  </a:lnTo>
                  <a:lnTo>
                    <a:pt x="397768" y="548838"/>
                  </a:lnTo>
                  <a:lnTo>
                    <a:pt x="373590" y="584756"/>
                  </a:lnTo>
                  <a:lnTo>
                    <a:pt x="337692" y="608948"/>
                  </a:lnTo>
                  <a:lnTo>
                    <a:pt x="293676" y="617812"/>
                  </a:lnTo>
                  <a:lnTo>
                    <a:pt x="249660" y="608948"/>
                  </a:lnTo>
                  <a:lnTo>
                    <a:pt x="213762" y="584755"/>
                  </a:lnTo>
                  <a:lnTo>
                    <a:pt x="189583" y="548838"/>
                  </a:lnTo>
                  <a:lnTo>
                    <a:pt x="180723" y="504798"/>
                  </a:lnTo>
                  <a:lnTo>
                    <a:pt x="180723" y="427948"/>
                  </a:lnTo>
                  <a:lnTo>
                    <a:pt x="224314" y="414977"/>
                  </a:lnTo>
                  <a:lnTo>
                    <a:pt x="261615" y="390903"/>
                  </a:lnTo>
                  <a:lnTo>
                    <a:pt x="290676" y="357644"/>
                  </a:lnTo>
                  <a:lnTo>
                    <a:pt x="309543" y="317115"/>
                  </a:lnTo>
                  <a:lnTo>
                    <a:pt x="316266" y="271234"/>
                  </a:lnTo>
                  <a:lnTo>
                    <a:pt x="315184" y="263100"/>
                  </a:lnTo>
                  <a:lnTo>
                    <a:pt x="312125" y="255883"/>
                  </a:lnTo>
                  <a:lnTo>
                    <a:pt x="307371" y="249938"/>
                  </a:lnTo>
                  <a:lnTo>
                    <a:pt x="301206" y="245618"/>
                  </a:lnTo>
                  <a:lnTo>
                    <a:pt x="301206" y="60274"/>
                  </a:lnTo>
                  <a:lnTo>
                    <a:pt x="298158" y="44217"/>
                  </a:lnTo>
                  <a:lnTo>
                    <a:pt x="289816" y="30702"/>
                  </a:lnTo>
                  <a:lnTo>
                    <a:pt x="277380" y="20860"/>
                  </a:lnTo>
                  <a:lnTo>
                    <a:pt x="262049" y="15822"/>
                  </a:lnTo>
                  <a:lnTo>
                    <a:pt x="258860" y="9535"/>
                  </a:lnTo>
                  <a:lnTo>
                    <a:pt x="254048" y="4520"/>
                  </a:lnTo>
                  <a:lnTo>
                    <a:pt x="247965" y="1200"/>
                  </a:lnTo>
                  <a:lnTo>
                    <a:pt x="240964" y="0"/>
                  </a:lnTo>
                  <a:lnTo>
                    <a:pt x="233434" y="0"/>
                  </a:lnTo>
                  <a:lnTo>
                    <a:pt x="221739" y="2378"/>
                  </a:lnTo>
                  <a:lnTo>
                    <a:pt x="212162" y="8852"/>
                  </a:lnTo>
                  <a:lnTo>
                    <a:pt x="205690" y="18435"/>
                  </a:lnTo>
                  <a:lnTo>
                    <a:pt x="203314" y="30137"/>
                  </a:lnTo>
                  <a:lnTo>
                    <a:pt x="205690" y="41838"/>
                  </a:lnTo>
                  <a:lnTo>
                    <a:pt x="240964" y="60274"/>
                  </a:lnTo>
                  <a:lnTo>
                    <a:pt x="250001" y="60274"/>
                  </a:lnTo>
                  <a:lnTo>
                    <a:pt x="258284" y="54247"/>
                  </a:lnTo>
                  <a:lnTo>
                    <a:pt x="262049" y="46712"/>
                  </a:lnTo>
                  <a:lnTo>
                    <a:pt x="267320" y="48973"/>
                  </a:lnTo>
                  <a:lnTo>
                    <a:pt x="271085" y="54247"/>
                  </a:lnTo>
                  <a:lnTo>
                    <a:pt x="271085" y="60274"/>
                  </a:lnTo>
                  <a:lnTo>
                    <a:pt x="271085" y="245618"/>
                  </a:lnTo>
                  <a:lnTo>
                    <a:pt x="264920" y="250362"/>
                  </a:lnTo>
                  <a:lnTo>
                    <a:pt x="260166" y="256448"/>
                  </a:lnTo>
                  <a:lnTo>
                    <a:pt x="257107" y="263524"/>
                  </a:lnTo>
                  <a:lnTo>
                    <a:pt x="256025" y="271234"/>
                  </a:lnTo>
                  <a:lnTo>
                    <a:pt x="248354" y="309424"/>
                  </a:lnTo>
                  <a:lnTo>
                    <a:pt x="227410" y="340550"/>
                  </a:lnTo>
                  <a:lnTo>
                    <a:pt x="196301" y="361505"/>
                  </a:lnTo>
                  <a:lnTo>
                    <a:pt x="158133" y="369180"/>
                  </a:lnTo>
                  <a:lnTo>
                    <a:pt x="119964" y="361505"/>
                  </a:lnTo>
                  <a:lnTo>
                    <a:pt x="88855" y="340550"/>
                  </a:lnTo>
                  <a:lnTo>
                    <a:pt x="67912" y="309424"/>
                  </a:lnTo>
                  <a:lnTo>
                    <a:pt x="60241" y="271234"/>
                  </a:lnTo>
                  <a:lnTo>
                    <a:pt x="59158" y="263100"/>
                  </a:lnTo>
                  <a:lnTo>
                    <a:pt x="56099" y="255883"/>
                  </a:lnTo>
                  <a:lnTo>
                    <a:pt x="51346" y="249938"/>
                  </a:lnTo>
                  <a:lnTo>
                    <a:pt x="45180" y="245618"/>
                  </a:lnTo>
                  <a:lnTo>
                    <a:pt x="45180" y="60274"/>
                  </a:lnTo>
                  <a:lnTo>
                    <a:pt x="45180" y="54246"/>
                  </a:lnTo>
                  <a:lnTo>
                    <a:pt x="48945" y="48972"/>
                  </a:lnTo>
                  <a:lnTo>
                    <a:pt x="54217" y="46712"/>
                  </a:lnTo>
                  <a:lnTo>
                    <a:pt x="57982" y="55000"/>
                  </a:lnTo>
                  <a:lnTo>
                    <a:pt x="65512" y="60274"/>
                  </a:lnTo>
                  <a:lnTo>
                    <a:pt x="75301" y="60274"/>
                  </a:lnTo>
                  <a:lnTo>
                    <a:pt x="82831" y="60274"/>
                  </a:lnTo>
                  <a:lnTo>
                    <a:pt x="94526" y="57896"/>
                  </a:lnTo>
                  <a:lnTo>
                    <a:pt x="104104" y="51421"/>
                  </a:lnTo>
                  <a:lnTo>
                    <a:pt x="110575" y="41838"/>
                  </a:lnTo>
                  <a:lnTo>
                    <a:pt x="112952" y="30137"/>
                  </a:lnTo>
                  <a:lnTo>
                    <a:pt x="110575" y="18435"/>
                  </a:lnTo>
                  <a:lnTo>
                    <a:pt x="104104" y="8852"/>
                  </a:lnTo>
                  <a:lnTo>
                    <a:pt x="94526" y="2378"/>
                  </a:lnTo>
                  <a:lnTo>
                    <a:pt x="82831" y="0"/>
                  </a:lnTo>
                  <a:lnTo>
                    <a:pt x="75301" y="0"/>
                  </a:lnTo>
                  <a:lnTo>
                    <a:pt x="68300" y="1200"/>
                  </a:lnTo>
                  <a:lnTo>
                    <a:pt x="62217" y="4520"/>
                  </a:lnTo>
                  <a:lnTo>
                    <a:pt x="57405" y="9535"/>
                  </a:lnTo>
                  <a:lnTo>
                    <a:pt x="54217" y="15822"/>
                  </a:lnTo>
                  <a:lnTo>
                    <a:pt x="38886" y="20860"/>
                  </a:lnTo>
                  <a:lnTo>
                    <a:pt x="26449" y="30702"/>
                  </a:lnTo>
                  <a:lnTo>
                    <a:pt x="18107" y="44216"/>
                  </a:lnTo>
                  <a:lnTo>
                    <a:pt x="15060" y="60274"/>
                  </a:lnTo>
                  <a:lnTo>
                    <a:pt x="15060" y="245618"/>
                  </a:lnTo>
                  <a:lnTo>
                    <a:pt x="8894" y="250362"/>
                  </a:lnTo>
                  <a:lnTo>
                    <a:pt x="4141" y="256448"/>
                  </a:lnTo>
                  <a:lnTo>
                    <a:pt x="1082" y="263523"/>
                  </a:lnTo>
                  <a:lnTo>
                    <a:pt x="0" y="271234"/>
                  </a:lnTo>
                  <a:lnTo>
                    <a:pt x="6722" y="317115"/>
                  </a:lnTo>
                  <a:lnTo>
                    <a:pt x="25590" y="357644"/>
                  </a:lnTo>
                  <a:lnTo>
                    <a:pt x="54650" y="390903"/>
                  </a:lnTo>
                  <a:lnTo>
                    <a:pt x="91952" y="414977"/>
                  </a:lnTo>
                  <a:lnTo>
                    <a:pt x="135542" y="427948"/>
                  </a:lnTo>
                  <a:lnTo>
                    <a:pt x="135542" y="504798"/>
                  </a:lnTo>
                  <a:lnTo>
                    <a:pt x="143603" y="554813"/>
                  </a:lnTo>
                  <a:lnTo>
                    <a:pt x="166049" y="598247"/>
                  </a:lnTo>
                  <a:lnTo>
                    <a:pt x="200278" y="632495"/>
                  </a:lnTo>
                  <a:lnTo>
                    <a:pt x="243688" y="654953"/>
                  </a:lnTo>
                  <a:lnTo>
                    <a:pt x="293676" y="663018"/>
                  </a:lnTo>
                  <a:lnTo>
                    <a:pt x="343664" y="654953"/>
                  </a:lnTo>
                  <a:lnTo>
                    <a:pt x="387074" y="632495"/>
                  </a:lnTo>
                  <a:lnTo>
                    <a:pt x="421303" y="598247"/>
                  </a:lnTo>
                  <a:lnTo>
                    <a:pt x="443749" y="554813"/>
                  </a:lnTo>
                  <a:lnTo>
                    <a:pt x="451809" y="504798"/>
                  </a:lnTo>
                  <a:lnTo>
                    <a:pt x="451809" y="328495"/>
                  </a:lnTo>
                  <a:lnTo>
                    <a:pt x="475835" y="317182"/>
                  </a:lnTo>
                  <a:lnTo>
                    <a:pt x="494919" y="299017"/>
                  </a:lnTo>
                  <a:lnTo>
                    <a:pt x="507509" y="275626"/>
                  </a:lnTo>
                  <a:lnTo>
                    <a:pt x="512050" y="248632"/>
                  </a:lnTo>
                  <a:close/>
                </a:path>
              </a:pathLst>
            </a:custGeom>
            <a:ln w="8786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2979" y="1690727"/>
              <a:ext cx="84089" cy="841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5127" y="4048412"/>
              <a:ext cx="99827" cy="9987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90529" y="4157940"/>
              <a:ext cx="249554" cy="421640"/>
            </a:xfrm>
            <a:custGeom>
              <a:avLst/>
              <a:gdLst/>
              <a:ahLst/>
              <a:cxnLst/>
              <a:rect l="l" t="t" r="r" b="b"/>
              <a:pathLst>
                <a:path w="249555" h="421639">
                  <a:moveTo>
                    <a:pt x="133609" y="0"/>
                  </a:moveTo>
                  <a:lnTo>
                    <a:pt x="88969" y="5607"/>
                  </a:lnTo>
                  <a:lnTo>
                    <a:pt x="53490" y="25263"/>
                  </a:lnTo>
                  <a:lnTo>
                    <a:pt x="443" y="184932"/>
                  </a:lnTo>
                  <a:lnTo>
                    <a:pt x="0" y="192758"/>
                  </a:lnTo>
                  <a:lnTo>
                    <a:pt x="2501" y="199899"/>
                  </a:lnTo>
                  <a:lnTo>
                    <a:pt x="7494" y="205583"/>
                  </a:lnTo>
                  <a:lnTo>
                    <a:pt x="17841" y="209699"/>
                  </a:lnTo>
                  <a:lnTo>
                    <a:pt x="28607" y="209847"/>
                  </a:lnTo>
                  <a:lnTo>
                    <a:pt x="36616" y="203788"/>
                  </a:lnTo>
                  <a:lnTo>
                    <a:pt x="71856" y="69224"/>
                  </a:lnTo>
                  <a:lnTo>
                    <a:pt x="71856" y="421155"/>
                  </a:lnTo>
                  <a:lnTo>
                    <a:pt x="111348" y="421155"/>
                  </a:lnTo>
                  <a:lnTo>
                    <a:pt x="111348" y="217003"/>
                  </a:lnTo>
                  <a:lnTo>
                    <a:pt x="137676" y="217003"/>
                  </a:lnTo>
                  <a:lnTo>
                    <a:pt x="137676" y="421155"/>
                  </a:lnTo>
                  <a:lnTo>
                    <a:pt x="177167" y="421155"/>
                  </a:lnTo>
                  <a:lnTo>
                    <a:pt x="177167" y="69224"/>
                  </a:lnTo>
                  <a:lnTo>
                    <a:pt x="212435" y="203909"/>
                  </a:lnTo>
                  <a:lnTo>
                    <a:pt x="220624" y="210001"/>
                  </a:lnTo>
                  <a:lnTo>
                    <a:pt x="234825" y="209035"/>
                  </a:lnTo>
                  <a:lnTo>
                    <a:pt x="241754" y="205509"/>
                  </a:lnTo>
                  <a:lnTo>
                    <a:pt x="246645" y="199809"/>
                  </a:lnTo>
                  <a:lnTo>
                    <a:pt x="249066" y="192696"/>
                  </a:lnTo>
                  <a:lnTo>
                    <a:pt x="248581" y="184932"/>
                  </a:lnTo>
                  <a:lnTo>
                    <a:pt x="210740" y="42130"/>
                  </a:lnTo>
                  <a:lnTo>
                    <a:pt x="172627" y="11440"/>
                  </a:lnTo>
                  <a:lnTo>
                    <a:pt x="142608" y="1212"/>
                  </a:lnTo>
                  <a:lnTo>
                    <a:pt x="133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90529" y="4157621"/>
              <a:ext cx="249554" cy="421640"/>
            </a:xfrm>
            <a:custGeom>
              <a:avLst/>
              <a:gdLst/>
              <a:ahLst/>
              <a:cxnLst/>
              <a:rect l="l" t="t" r="r" b="b"/>
              <a:pathLst>
                <a:path w="249555" h="421639">
                  <a:moveTo>
                    <a:pt x="248581" y="185251"/>
                  </a:moveTo>
                  <a:lnTo>
                    <a:pt x="211985" y="46625"/>
                  </a:lnTo>
                  <a:lnTo>
                    <a:pt x="184456" y="18365"/>
                  </a:lnTo>
                  <a:lnTo>
                    <a:pt x="142608" y="1531"/>
                  </a:lnTo>
                  <a:lnTo>
                    <a:pt x="124512" y="0"/>
                  </a:lnTo>
                  <a:lnTo>
                    <a:pt x="115460" y="337"/>
                  </a:lnTo>
                  <a:lnTo>
                    <a:pt x="76330" y="11009"/>
                  </a:lnTo>
                  <a:lnTo>
                    <a:pt x="43554" y="34903"/>
                  </a:lnTo>
                  <a:lnTo>
                    <a:pt x="443" y="185251"/>
                  </a:lnTo>
                  <a:lnTo>
                    <a:pt x="0" y="193077"/>
                  </a:lnTo>
                  <a:lnTo>
                    <a:pt x="2501" y="200218"/>
                  </a:lnTo>
                  <a:lnTo>
                    <a:pt x="7494" y="205902"/>
                  </a:lnTo>
                  <a:lnTo>
                    <a:pt x="14528" y="209354"/>
                  </a:lnTo>
                  <a:lnTo>
                    <a:pt x="16158" y="209798"/>
                  </a:lnTo>
                  <a:lnTo>
                    <a:pt x="17841" y="210018"/>
                  </a:lnTo>
                  <a:lnTo>
                    <a:pt x="19530" y="210012"/>
                  </a:lnTo>
                  <a:lnTo>
                    <a:pt x="28607" y="210166"/>
                  </a:lnTo>
                  <a:lnTo>
                    <a:pt x="36616" y="204107"/>
                  </a:lnTo>
                  <a:lnTo>
                    <a:pt x="38947" y="195327"/>
                  </a:lnTo>
                  <a:lnTo>
                    <a:pt x="71856" y="69543"/>
                  </a:lnTo>
                  <a:lnTo>
                    <a:pt x="71856" y="421474"/>
                  </a:lnTo>
                  <a:lnTo>
                    <a:pt x="111348" y="421474"/>
                  </a:lnTo>
                  <a:lnTo>
                    <a:pt x="111348" y="217322"/>
                  </a:lnTo>
                  <a:lnTo>
                    <a:pt x="137676" y="217322"/>
                  </a:lnTo>
                  <a:lnTo>
                    <a:pt x="137676" y="421474"/>
                  </a:lnTo>
                  <a:lnTo>
                    <a:pt x="177167" y="421474"/>
                  </a:lnTo>
                  <a:lnTo>
                    <a:pt x="177167" y="69543"/>
                  </a:lnTo>
                  <a:lnTo>
                    <a:pt x="210077" y="195327"/>
                  </a:lnTo>
                  <a:lnTo>
                    <a:pt x="212435" y="204228"/>
                  </a:lnTo>
                  <a:lnTo>
                    <a:pt x="220624" y="210320"/>
                  </a:lnTo>
                  <a:lnTo>
                    <a:pt x="229822" y="210012"/>
                  </a:lnTo>
                  <a:lnTo>
                    <a:pt x="231512" y="210018"/>
                  </a:lnTo>
                  <a:lnTo>
                    <a:pt x="249066" y="193015"/>
                  </a:lnTo>
                  <a:lnTo>
                    <a:pt x="248581" y="185251"/>
                  </a:lnTo>
                  <a:close/>
                </a:path>
              </a:pathLst>
            </a:custGeom>
            <a:ln w="7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07386" y="4048412"/>
              <a:ext cx="99827" cy="9987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332789" y="4157940"/>
              <a:ext cx="249554" cy="421640"/>
            </a:xfrm>
            <a:custGeom>
              <a:avLst/>
              <a:gdLst/>
              <a:ahLst/>
              <a:cxnLst/>
              <a:rect l="l" t="t" r="r" b="b"/>
              <a:pathLst>
                <a:path w="249554" h="421639">
                  <a:moveTo>
                    <a:pt x="133608" y="0"/>
                  </a:moveTo>
                  <a:lnTo>
                    <a:pt x="88969" y="5607"/>
                  </a:lnTo>
                  <a:lnTo>
                    <a:pt x="53490" y="25263"/>
                  </a:lnTo>
                  <a:lnTo>
                    <a:pt x="442" y="184932"/>
                  </a:lnTo>
                  <a:lnTo>
                    <a:pt x="0" y="192758"/>
                  </a:lnTo>
                  <a:lnTo>
                    <a:pt x="2501" y="199899"/>
                  </a:lnTo>
                  <a:lnTo>
                    <a:pt x="7494" y="205583"/>
                  </a:lnTo>
                  <a:lnTo>
                    <a:pt x="17840" y="209699"/>
                  </a:lnTo>
                  <a:lnTo>
                    <a:pt x="28607" y="209847"/>
                  </a:lnTo>
                  <a:lnTo>
                    <a:pt x="36615" y="203788"/>
                  </a:lnTo>
                  <a:lnTo>
                    <a:pt x="71856" y="69224"/>
                  </a:lnTo>
                  <a:lnTo>
                    <a:pt x="71856" y="109527"/>
                  </a:lnTo>
                  <a:lnTo>
                    <a:pt x="30785" y="263102"/>
                  </a:lnTo>
                  <a:lnTo>
                    <a:pt x="71856" y="263102"/>
                  </a:lnTo>
                  <a:lnTo>
                    <a:pt x="71856" y="421155"/>
                  </a:lnTo>
                  <a:lnTo>
                    <a:pt x="111347" y="421155"/>
                  </a:lnTo>
                  <a:lnTo>
                    <a:pt x="111347" y="263102"/>
                  </a:lnTo>
                  <a:lnTo>
                    <a:pt x="137675" y="263102"/>
                  </a:lnTo>
                  <a:lnTo>
                    <a:pt x="137675" y="421155"/>
                  </a:lnTo>
                  <a:lnTo>
                    <a:pt x="177167" y="421155"/>
                  </a:lnTo>
                  <a:lnTo>
                    <a:pt x="177167" y="263102"/>
                  </a:lnTo>
                  <a:lnTo>
                    <a:pt x="211118" y="263102"/>
                  </a:lnTo>
                  <a:lnTo>
                    <a:pt x="177166" y="136067"/>
                  </a:lnTo>
                  <a:lnTo>
                    <a:pt x="177166" y="69224"/>
                  </a:lnTo>
                  <a:lnTo>
                    <a:pt x="212435" y="203909"/>
                  </a:lnTo>
                  <a:lnTo>
                    <a:pt x="220607" y="210001"/>
                  </a:lnTo>
                  <a:lnTo>
                    <a:pt x="234813" y="209035"/>
                  </a:lnTo>
                  <a:lnTo>
                    <a:pt x="241754" y="205509"/>
                  </a:lnTo>
                  <a:lnTo>
                    <a:pt x="246654" y="199809"/>
                  </a:lnTo>
                  <a:lnTo>
                    <a:pt x="249075" y="192696"/>
                  </a:lnTo>
                  <a:lnTo>
                    <a:pt x="248580" y="184932"/>
                  </a:lnTo>
                  <a:lnTo>
                    <a:pt x="210679" y="42157"/>
                  </a:lnTo>
                  <a:lnTo>
                    <a:pt x="172626" y="11440"/>
                  </a:lnTo>
                  <a:lnTo>
                    <a:pt x="142607" y="1212"/>
                  </a:lnTo>
                  <a:lnTo>
                    <a:pt x="133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32789" y="4157621"/>
              <a:ext cx="249554" cy="421640"/>
            </a:xfrm>
            <a:custGeom>
              <a:avLst/>
              <a:gdLst/>
              <a:ahLst/>
              <a:cxnLst/>
              <a:rect l="l" t="t" r="r" b="b"/>
              <a:pathLst>
                <a:path w="249554" h="421639">
                  <a:moveTo>
                    <a:pt x="248580" y="185251"/>
                  </a:moveTo>
                  <a:lnTo>
                    <a:pt x="211996" y="46625"/>
                  </a:lnTo>
                  <a:lnTo>
                    <a:pt x="184455" y="18365"/>
                  </a:lnTo>
                  <a:lnTo>
                    <a:pt x="142607" y="1531"/>
                  </a:lnTo>
                  <a:lnTo>
                    <a:pt x="124511" y="0"/>
                  </a:lnTo>
                  <a:lnTo>
                    <a:pt x="115460" y="337"/>
                  </a:lnTo>
                  <a:lnTo>
                    <a:pt x="76330" y="11009"/>
                  </a:lnTo>
                  <a:lnTo>
                    <a:pt x="43553" y="34903"/>
                  </a:lnTo>
                  <a:lnTo>
                    <a:pt x="442" y="185251"/>
                  </a:lnTo>
                  <a:lnTo>
                    <a:pt x="0" y="193077"/>
                  </a:lnTo>
                  <a:lnTo>
                    <a:pt x="2501" y="200218"/>
                  </a:lnTo>
                  <a:lnTo>
                    <a:pt x="7494" y="205902"/>
                  </a:lnTo>
                  <a:lnTo>
                    <a:pt x="14527" y="209354"/>
                  </a:lnTo>
                  <a:lnTo>
                    <a:pt x="16156" y="209798"/>
                  </a:lnTo>
                  <a:lnTo>
                    <a:pt x="17840" y="210018"/>
                  </a:lnTo>
                  <a:lnTo>
                    <a:pt x="19530" y="210012"/>
                  </a:lnTo>
                  <a:lnTo>
                    <a:pt x="28607" y="210166"/>
                  </a:lnTo>
                  <a:lnTo>
                    <a:pt x="36615" y="204107"/>
                  </a:lnTo>
                  <a:lnTo>
                    <a:pt x="38946" y="195327"/>
                  </a:lnTo>
                  <a:lnTo>
                    <a:pt x="71856" y="69543"/>
                  </a:lnTo>
                  <a:lnTo>
                    <a:pt x="71856" y="109846"/>
                  </a:lnTo>
                  <a:lnTo>
                    <a:pt x="30785" y="263421"/>
                  </a:lnTo>
                  <a:lnTo>
                    <a:pt x="71856" y="263421"/>
                  </a:lnTo>
                  <a:lnTo>
                    <a:pt x="71856" y="421474"/>
                  </a:lnTo>
                  <a:lnTo>
                    <a:pt x="111347" y="421474"/>
                  </a:lnTo>
                  <a:lnTo>
                    <a:pt x="111347" y="263421"/>
                  </a:lnTo>
                  <a:lnTo>
                    <a:pt x="137675" y="263421"/>
                  </a:lnTo>
                  <a:lnTo>
                    <a:pt x="137675" y="421474"/>
                  </a:lnTo>
                  <a:lnTo>
                    <a:pt x="177167" y="421474"/>
                  </a:lnTo>
                  <a:lnTo>
                    <a:pt x="177167" y="263421"/>
                  </a:lnTo>
                  <a:lnTo>
                    <a:pt x="211118" y="263421"/>
                  </a:lnTo>
                  <a:lnTo>
                    <a:pt x="177166" y="136386"/>
                  </a:lnTo>
                  <a:lnTo>
                    <a:pt x="177166" y="69543"/>
                  </a:lnTo>
                  <a:lnTo>
                    <a:pt x="210076" y="195327"/>
                  </a:lnTo>
                  <a:lnTo>
                    <a:pt x="212435" y="204228"/>
                  </a:lnTo>
                  <a:lnTo>
                    <a:pt x="220607" y="210320"/>
                  </a:lnTo>
                  <a:lnTo>
                    <a:pt x="229822" y="210012"/>
                  </a:lnTo>
                  <a:lnTo>
                    <a:pt x="231522" y="210018"/>
                  </a:lnTo>
                  <a:lnTo>
                    <a:pt x="249075" y="193015"/>
                  </a:lnTo>
                  <a:lnTo>
                    <a:pt x="248580" y="185251"/>
                  </a:lnTo>
                  <a:close/>
                </a:path>
              </a:pathLst>
            </a:custGeom>
            <a:ln w="76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73007" y="4039082"/>
              <a:ext cx="26670" cy="553720"/>
            </a:xfrm>
            <a:custGeom>
              <a:avLst/>
              <a:gdLst/>
              <a:ahLst/>
              <a:cxnLst/>
              <a:rect l="l" t="t" r="r" b="b"/>
              <a:pathLst>
                <a:path w="26670" h="553720">
                  <a:moveTo>
                    <a:pt x="20436" y="0"/>
                  </a:moveTo>
                  <a:lnTo>
                    <a:pt x="5890" y="0"/>
                  </a:lnTo>
                  <a:lnTo>
                    <a:pt x="0" y="5872"/>
                  </a:lnTo>
                  <a:lnTo>
                    <a:pt x="0" y="547288"/>
                  </a:lnTo>
                  <a:lnTo>
                    <a:pt x="5891" y="553185"/>
                  </a:lnTo>
                  <a:lnTo>
                    <a:pt x="13164" y="553185"/>
                  </a:lnTo>
                  <a:lnTo>
                    <a:pt x="20437" y="553185"/>
                  </a:lnTo>
                  <a:lnTo>
                    <a:pt x="26327" y="547288"/>
                  </a:lnTo>
                  <a:lnTo>
                    <a:pt x="26327" y="5872"/>
                  </a:lnTo>
                  <a:lnTo>
                    <a:pt x="20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73007" y="4039082"/>
              <a:ext cx="26670" cy="553720"/>
            </a:xfrm>
            <a:custGeom>
              <a:avLst/>
              <a:gdLst/>
              <a:ahLst/>
              <a:cxnLst/>
              <a:rect l="l" t="t" r="r" b="b"/>
              <a:pathLst>
                <a:path w="26670" h="553720">
                  <a:moveTo>
                    <a:pt x="13164" y="553185"/>
                  </a:moveTo>
                  <a:lnTo>
                    <a:pt x="5891" y="553185"/>
                  </a:lnTo>
                  <a:lnTo>
                    <a:pt x="0" y="547288"/>
                  </a:lnTo>
                  <a:lnTo>
                    <a:pt x="0" y="540014"/>
                  </a:lnTo>
                  <a:lnTo>
                    <a:pt x="0" y="13171"/>
                  </a:lnTo>
                  <a:lnTo>
                    <a:pt x="0" y="5872"/>
                  </a:lnTo>
                  <a:lnTo>
                    <a:pt x="5890" y="0"/>
                  </a:lnTo>
                  <a:lnTo>
                    <a:pt x="13163" y="0"/>
                  </a:lnTo>
                  <a:lnTo>
                    <a:pt x="20436" y="0"/>
                  </a:lnTo>
                  <a:lnTo>
                    <a:pt x="26327" y="5872"/>
                  </a:lnTo>
                  <a:lnTo>
                    <a:pt x="26327" y="13171"/>
                  </a:lnTo>
                  <a:lnTo>
                    <a:pt x="26327" y="540014"/>
                  </a:lnTo>
                  <a:lnTo>
                    <a:pt x="26327" y="547288"/>
                  </a:lnTo>
                  <a:lnTo>
                    <a:pt x="20437" y="553185"/>
                  </a:lnTo>
                  <a:lnTo>
                    <a:pt x="13164" y="553185"/>
                  </a:lnTo>
                  <a:close/>
                </a:path>
              </a:pathLst>
            </a:custGeom>
            <a:ln w="76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733927" y="3993641"/>
            <a:ext cx="4207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755" algn="l"/>
                <a:tab pos="1062355" algn="l"/>
                <a:tab pos="1403985" algn="l"/>
                <a:tab pos="2614295" algn="l"/>
                <a:tab pos="3388360" algn="l"/>
                <a:tab pos="4043679" algn="l"/>
              </a:tabLst>
            </a:pPr>
            <a:r>
              <a:rPr sz="1400" b="1" spc="-25" dirty="0">
                <a:latin typeface="Arial"/>
                <a:cs typeface="Arial"/>
              </a:rPr>
              <a:t>Las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cifras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de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feminización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difieren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según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la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33927" y="4207002"/>
            <a:ext cx="16751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profesión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sanitaria: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33927" y="4527041"/>
            <a:ext cx="420751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1211580" algn="l"/>
                <a:tab pos="1969135" algn="l"/>
                <a:tab pos="2478405" algn="l"/>
                <a:tab pos="3546475" algn="l"/>
                <a:tab pos="3996690" algn="l"/>
              </a:tabLst>
            </a:pPr>
            <a:r>
              <a:rPr sz="1400" spc="-10" dirty="0">
                <a:latin typeface="Arial"/>
                <a:cs typeface="Arial"/>
              </a:rPr>
              <a:t>Medicina: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plantilla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más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feminizada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en</a:t>
            </a:r>
            <a:endParaRPr sz="1400" dirty="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  <a:tabLst>
                <a:tab pos="1047115" algn="l"/>
                <a:tab pos="1280160" algn="l"/>
                <a:tab pos="2216150" algn="l"/>
                <a:tab pos="2776855" algn="l"/>
                <a:tab pos="3100070" algn="l"/>
                <a:tab pos="3601720" algn="l"/>
                <a:tab pos="3835400" algn="l"/>
              </a:tabLst>
            </a:pPr>
            <a:r>
              <a:rPr sz="1400" spc="-10" dirty="0">
                <a:latin typeface="Arial"/>
                <a:cs typeface="Arial"/>
              </a:rPr>
              <a:t>España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5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Andalucía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0" dirty="0">
                <a:latin typeface="Arial"/>
                <a:cs typeface="Arial"/>
              </a:rPr>
              <a:t>(64%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vs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54%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5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51%</a:t>
            </a:r>
            <a:endParaRPr sz="1400" dirty="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respectivamente)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2024,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COMM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60156" y="2149830"/>
            <a:ext cx="3216275" cy="96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distribución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grupos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etarios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la </a:t>
            </a:r>
            <a:r>
              <a:rPr sz="1400" b="1" dirty="0">
                <a:latin typeface="Arial"/>
                <a:cs typeface="Arial"/>
              </a:rPr>
              <a:t>plantilla</a:t>
            </a:r>
            <a:r>
              <a:rPr sz="1400" b="1" spc="6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médica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7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7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75" dirty="0">
                <a:latin typeface="Arial"/>
                <a:cs typeface="Arial"/>
              </a:rPr>
              <a:t>  </a:t>
            </a:r>
            <a:r>
              <a:rPr sz="1400" spc="-25" dirty="0">
                <a:latin typeface="Arial"/>
                <a:cs typeface="Arial"/>
              </a:rPr>
              <a:t>muy </a:t>
            </a:r>
            <a:r>
              <a:rPr sz="1400" dirty="0">
                <a:latin typeface="Arial"/>
                <a:cs typeface="Arial"/>
              </a:rPr>
              <a:t>similar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3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conjunto</a:t>
            </a:r>
            <a:r>
              <a:rPr sz="1400" spc="2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31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2024,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COMM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37320" y="3296208"/>
            <a:ext cx="3114675" cy="875240"/>
          </a:xfrm>
          <a:prstGeom prst="rect">
            <a:avLst/>
          </a:prstGeom>
          <a:solidFill>
            <a:srgbClr val="F68D2D"/>
          </a:solidFill>
          <a:ln w="12700">
            <a:solidFill>
              <a:srgbClr val="F68D2D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62560" marR="153670" algn="ctr">
              <a:lnSpc>
                <a:spcPct val="100000"/>
              </a:lnSpc>
              <a:spcBef>
                <a:spcPts val="345"/>
              </a:spcBef>
            </a:pPr>
            <a:r>
              <a:rPr b="1" dirty="0">
                <a:solidFill>
                  <a:srgbClr val="FFFFFF"/>
                </a:solidFill>
                <a:latin typeface="Arial Narrow"/>
                <a:cs typeface="Arial Narrow"/>
              </a:rPr>
              <a:t>En los próximos años, más del 25 % de los médicos habrá accedido a la jubilación.</a:t>
            </a:r>
            <a:endParaRPr dirty="0">
              <a:latin typeface="Arial Narrow"/>
              <a:cs typeface="Arial Narrow"/>
            </a:endParaRPr>
          </a:p>
        </p:txBody>
      </p:sp>
      <p:pic>
        <p:nvPicPr>
          <p:cNvPr id="32" name="object 32" descr="Tabla  El contenido generado por IA puede ser incorrecto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89166" y="4537726"/>
            <a:ext cx="3334208" cy="1041456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C39918DA-2919-A076-0BF1-8EBDFCF07FE8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object 5" descr="$PPTXTitle">
            <a:extLst>
              <a:ext uri="{FF2B5EF4-FFF2-40B4-BE49-F238E27FC236}">
                <a16:creationId xmlns:a16="http://schemas.microsoft.com/office/drawing/2014/main" id="{1FB06FEF-F781-028E-9F36-48C568950098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42" name="object 2" descr="$PPTXTitle">
            <a:extLst>
              <a:ext uri="{FF2B5EF4-FFF2-40B4-BE49-F238E27FC236}">
                <a16:creationId xmlns:a16="http://schemas.microsoft.com/office/drawing/2014/main" id="{EE8A5E7A-84BA-5DC7-CC2A-B39D6F15F4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412459E-DDC3-2FE6-8F66-72A79180C661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24091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747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 sanitarios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Feminización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grupos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etarios</a:t>
            </a:r>
            <a:endParaRPr sz="1500">
              <a:latin typeface="Arial"/>
              <a:cs typeface="Arial"/>
            </a:endParaRPr>
          </a:p>
          <a:p>
            <a:pPr marL="299085" marR="3225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Agresiones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endParaRPr sz="1500">
              <a:latin typeface="Arial"/>
              <a:cs typeface="Arial"/>
            </a:endParaRPr>
          </a:p>
          <a:p>
            <a:pPr marL="299085" marR="2260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Málaga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Retribución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Salarial</a:t>
            </a:r>
            <a:endParaRPr sz="1500">
              <a:latin typeface="Arial"/>
              <a:cs typeface="Arial"/>
            </a:endParaRPr>
          </a:p>
          <a:p>
            <a:pPr marL="299085" marR="3238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Universitaria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MIR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657" y="178462"/>
            <a:ext cx="2654300" cy="65030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24022" y="1388706"/>
            <a:ext cx="4450332" cy="1254189"/>
          </a:xfrm>
          <a:prstGeom prst="rect">
            <a:avLst/>
          </a:prstGeom>
        </p:spPr>
        <p:txBody>
          <a:bodyPr vert="horz" wrap="square" lIns="0" tIns="261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sz="2800" b="1" dirty="0">
                <a:solidFill>
                  <a:srgbClr val="F68D2D"/>
                </a:solidFill>
                <a:latin typeface="Arial Narrow"/>
                <a:cs typeface="Arial Narrow"/>
              </a:rPr>
              <a:t>Médicos en Atención Primaria</a:t>
            </a:r>
            <a:endParaRPr sz="2800" dirty="0">
              <a:latin typeface="Arial Narrow"/>
              <a:cs typeface="Arial Narrow"/>
            </a:endParaRPr>
          </a:p>
          <a:p>
            <a:pPr marL="85090" marR="5080">
              <a:lnSpc>
                <a:spcPct val="100000"/>
              </a:lnSpc>
              <a:spcBef>
                <a:spcPts val="990"/>
              </a:spcBef>
            </a:pPr>
            <a:r>
              <a:rPr sz="1400" b="1" dirty="0">
                <a:solidFill>
                  <a:srgbClr val="F68D2D"/>
                </a:solidFill>
                <a:latin typeface="Arial"/>
                <a:cs typeface="Arial"/>
              </a:rPr>
              <a:t>Málaga</a:t>
            </a:r>
            <a:r>
              <a:rPr sz="1400" b="1" spc="-60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presenta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menores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cifras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médicos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por </a:t>
            </a:r>
            <a:r>
              <a:rPr sz="1400" b="1" dirty="0">
                <a:latin typeface="Arial"/>
                <a:cs typeface="Arial"/>
              </a:rPr>
              <a:t>habitantes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que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68D2D"/>
                </a:solidFill>
                <a:latin typeface="Arial"/>
                <a:cs typeface="Arial"/>
              </a:rPr>
              <a:t>España</a:t>
            </a:r>
            <a:r>
              <a:rPr sz="1400" b="1" spc="-50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68D2D"/>
                </a:solidFill>
                <a:latin typeface="Arial"/>
                <a:cs typeface="Arial"/>
              </a:rPr>
              <a:t>y</a:t>
            </a:r>
            <a:r>
              <a:rPr sz="1400" b="1" spc="-95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68D2D"/>
                </a:solidFill>
                <a:latin typeface="Arial"/>
                <a:cs typeface="Arial"/>
              </a:rPr>
              <a:t>Andalucía.</a:t>
            </a:r>
            <a:r>
              <a:rPr sz="1400" b="1" spc="-35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(SIAP,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322" y="1700606"/>
            <a:ext cx="2800478" cy="1169551"/>
          </a:xfrm>
          <a:prstGeom prst="rect">
            <a:avLst/>
          </a:prstGeom>
          <a:solidFill>
            <a:srgbClr val="FAE3D4"/>
          </a:solidFill>
          <a:ln w="12700">
            <a:solidFill>
              <a:srgbClr val="BD5013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434975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434975" algn="l"/>
              </a:tabLst>
            </a:pPr>
            <a:r>
              <a:rPr sz="1800" b="1" dirty="0">
                <a:solidFill>
                  <a:srgbClr val="717171"/>
                </a:solidFill>
                <a:latin typeface="Arial Narrow"/>
                <a:cs typeface="Arial Narrow"/>
              </a:rPr>
              <a:t>España: 0,78</a:t>
            </a:r>
            <a:endParaRPr sz="1800" dirty="0">
              <a:latin typeface="Arial Narrow"/>
              <a:cs typeface="Arial Narrow"/>
            </a:endParaRPr>
          </a:p>
          <a:p>
            <a:pPr marL="434975" indent="-342900">
              <a:lnSpc>
                <a:spcPct val="100000"/>
              </a:lnSpc>
              <a:buFont typeface="Wingdings"/>
              <a:buChar char=""/>
              <a:tabLst>
                <a:tab pos="434975" algn="l"/>
              </a:tabLst>
            </a:pPr>
            <a:r>
              <a:rPr sz="1800" b="1" dirty="0">
                <a:solidFill>
                  <a:srgbClr val="717171"/>
                </a:solidFill>
                <a:latin typeface="Arial Narrow"/>
                <a:cs typeface="Arial Narrow"/>
              </a:rPr>
              <a:t>Andalucía: 0,74</a:t>
            </a:r>
            <a:endParaRPr sz="1800" dirty="0">
              <a:latin typeface="Arial Narrow"/>
              <a:cs typeface="Arial Narrow"/>
            </a:endParaRPr>
          </a:p>
          <a:p>
            <a:pPr marL="434975" indent="-342900">
              <a:lnSpc>
                <a:spcPct val="100000"/>
              </a:lnSpc>
              <a:buFont typeface="Wingdings"/>
              <a:buChar char=""/>
              <a:tabLst>
                <a:tab pos="434975" algn="l"/>
              </a:tabLst>
            </a:pPr>
            <a:r>
              <a:rPr sz="1800" b="1" dirty="0">
                <a:solidFill>
                  <a:srgbClr val="F68D2D"/>
                </a:solidFill>
                <a:latin typeface="Arial Narrow"/>
                <a:cs typeface="Arial Narrow"/>
              </a:rPr>
              <a:t>Málaga: 0,65</a:t>
            </a:r>
            <a:endParaRPr sz="1800" dirty="0">
              <a:latin typeface="Arial Narrow"/>
              <a:cs typeface="Arial Narrow"/>
            </a:endParaRPr>
          </a:p>
          <a:p>
            <a:pPr marL="892175" lvl="1" indent="-342900">
              <a:lnSpc>
                <a:spcPct val="100000"/>
              </a:lnSpc>
              <a:buFont typeface="Wingdings"/>
              <a:buChar char=""/>
              <a:tabLst>
                <a:tab pos="892175" algn="l"/>
              </a:tabLst>
            </a:pPr>
            <a:r>
              <a:rPr sz="1800" b="1" dirty="0">
                <a:solidFill>
                  <a:srgbClr val="BD5013"/>
                </a:solidFill>
                <a:latin typeface="Arial Narrow"/>
                <a:cs typeface="Arial Narrow"/>
              </a:rPr>
              <a:t>Costadel Sol: 0,58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4022" y="2886913"/>
            <a:ext cx="514276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68D2D"/>
                </a:solidFill>
                <a:latin typeface="Arial Narrow"/>
                <a:cs typeface="Arial Narrow"/>
              </a:rPr>
              <a:t>Médicos en Atención Especializada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24022" y="3399789"/>
            <a:ext cx="777430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Málaga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también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tiene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menor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proporción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especialistas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1.000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habitantes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(2,9)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frente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(3,34)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(3,27).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(MSAN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2023,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OMC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2025,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COMM</a:t>
            </a:r>
            <a:r>
              <a:rPr sz="1000" spc="-10" dirty="0">
                <a:latin typeface="Arial"/>
                <a:cs typeface="Arial"/>
              </a:rPr>
              <a:t> 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24022" y="4040251"/>
            <a:ext cx="78568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Especialidades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diferencia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ratio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respecto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(Diferencia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20%)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9977" y="2929585"/>
            <a:ext cx="1717039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*Ratio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1.000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habitantes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4003" y="4420870"/>
            <a:ext cx="21297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Análisis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clínicos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Bioquímica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Clínica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Estomatología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Inmunología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Medicina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física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rehab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89065" y="4420870"/>
            <a:ext cx="1685289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Medicina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Nuclear</a:t>
            </a:r>
            <a:endParaRPr sz="1400">
              <a:latin typeface="Arial"/>
              <a:cs typeface="Arial"/>
            </a:endParaRPr>
          </a:p>
          <a:p>
            <a:pPr marL="299085" marR="185420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Microbiología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spc="-10" dirty="0">
                <a:latin typeface="Arial"/>
                <a:cs typeface="Arial"/>
              </a:rPr>
              <a:t>parasitología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Nefrología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Neurocirugía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44508" y="4420870"/>
            <a:ext cx="174307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Oncología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Médica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Psiquiatra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spc="-10" dirty="0">
                <a:latin typeface="Arial"/>
                <a:cs typeface="Arial"/>
              </a:rPr>
              <a:t>Reumatología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48978" y="1022350"/>
            <a:ext cx="6692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0000"/>
                </a:solidFill>
                <a:latin typeface="Arial"/>
                <a:cs typeface="Arial"/>
              </a:rPr>
              <a:t>Fuentes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D7B6433-FDAF-58E8-6E84-13BB3A14E704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object 5" descr="$PPTXTitle">
            <a:extLst>
              <a:ext uri="{FF2B5EF4-FFF2-40B4-BE49-F238E27FC236}">
                <a16:creationId xmlns:a16="http://schemas.microsoft.com/office/drawing/2014/main" id="{270E3E5A-3CD3-21A9-9065-01B9B3984AB7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8" name="object 2" descr="$PPTXTitle">
            <a:extLst>
              <a:ext uri="{FF2B5EF4-FFF2-40B4-BE49-F238E27FC236}">
                <a16:creationId xmlns:a16="http://schemas.microsoft.com/office/drawing/2014/main" id="{7CC0E159-1031-940A-EB1D-7493A3B0A5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7AB120F-DAEF-E9B3-8FDB-E1DEF2D824E8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24091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747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 sanitarios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Feminización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grupos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etarios</a:t>
            </a:r>
            <a:endParaRPr sz="1500">
              <a:latin typeface="Arial"/>
              <a:cs typeface="Arial"/>
            </a:endParaRPr>
          </a:p>
          <a:p>
            <a:pPr marL="299085" marR="3225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Agresiones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endParaRPr sz="1500">
              <a:latin typeface="Arial"/>
              <a:cs typeface="Arial"/>
            </a:endParaRPr>
          </a:p>
          <a:p>
            <a:pPr marL="299085" marR="2260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Málaga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Retribución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Salarial</a:t>
            </a:r>
            <a:endParaRPr sz="1500">
              <a:latin typeface="Arial"/>
              <a:cs typeface="Arial"/>
            </a:endParaRPr>
          </a:p>
          <a:p>
            <a:pPr marL="299085" marR="3238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Universitaria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MIR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657" y="178462"/>
            <a:ext cx="2654300" cy="65030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638169" y="1476882"/>
            <a:ext cx="426148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Ámbito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trabajo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Málaga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destaca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peso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médicos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actividad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privada.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1969" y="5067046"/>
            <a:ext cx="400685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Brecha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salarial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(SSPA,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2025)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salario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facultativo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puede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llegar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recibir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otras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CCAA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 descr="Gráfico, Gráfico de barras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1353" y="2387224"/>
            <a:ext cx="3975333" cy="23369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980678" y="1538477"/>
            <a:ext cx="25622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Formación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universitaria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 </a:t>
            </a:r>
            <a:r>
              <a:rPr sz="1400" b="1" spc="-25" dirty="0">
                <a:latin typeface="Arial"/>
                <a:cs typeface="Arial"/>
              </a:rPr>
              <a:t>MIR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79079" y="2486786"/>
            <a:ext cx="963294" cy="100330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endParaRPr sz="20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2000" b="1" spc="-25" dirty="0">
                <a:latin typeface="Arial"/>
                <a:cs typeface="Arial"/>
              </a:rPr>
              <a:t>185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17202" y="2215642"/>
            <a:ext cx="224218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12165" algn="l"/>
                <a:tab pos="1371600" algn="l"/>
                <a:tab pos="2091055" algn="l"/>
              </a:tabLst>
            </a:pPr>
            <a:r>
              <a:rPr sz="1400" spc="-10" dirty="0">
                <a:latin typeface="Arial"/>
                <a:cs typeface="Arial"/>
              </a:rPr>
              <a:t>Plazas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que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oferta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7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85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80" dirty="0">
                <a:latin typeface="Arial"/>
                <a:cs typeface="Arial"/>
              </a:rPr>
              <a:t>  </a:t>
            </a:r>
            <a:r>
              <a:rPr sz="1400" spc="-20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estudiar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Medicina.</a:t>
            </a:r>
            <a:r>
              <a:rPr sz="1400" spc="2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19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3ª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6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70" dirty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más</a:t>
            </a:r>
            <a:r>
              <a:rPr sz="1400" spc="75" dirty="0">
                <a:latin typeface="Arial"/>
                <a:cs typeface="Arial"/>
              </a:rPr>
              <a:t>  </a:t>
            </a:r>
            <a:r>
              <a:rPr sz="1400" spc="-10" dirty="0">
                <a:latin typeface="Arial"/>
                <a:cs typeface="Arial"/>
              </a:rPr>
              <a:t>plazas </a:t>
            </a:r>
            <a:r>
              <a:rPr sz="1400" dirty="0">
                <a:latin typeface="Arial"/>
                <a:cs typeface="Arial"/>
              </a:rPr>
              <a:t>ofrece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20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2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detrás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Sevilla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Granada. </a:t>
            </a:r>
            <a:r>
              <a:rPr sz="1400" dirty="0">
                <a:latin typeface="Arial"/>
                <a:cs typeface="Arial"/>
              </a:rPr>
              <a:t>(SIMEG,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24-</a:t>
            </a:r>
            <a:r>
              <a:rPr sz="1400" spc="-25" dirty="0">
                <a:latin typeface="Arial"/>
                <a:cs typeface="Arial"/>
              </a:rPr>
              <a:t>25)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6489" y="4101846"/>
            <a:ext cx="26911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783590" algn="l"/>
                <a:tab pos="1471295" algn="l"/>
                <a:tab pos="1841500" algn="l"/>
              </a:tabLst>
            </a:pPr>
            <a:r>
              <a:rPr sz="1400" spc="-2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las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plazas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Formación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6489" y="4315205"/>
            <a:ext cx="269176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Sanitaria</a:t>
            </a:r>
            <a:r>
              <a:rPr sz="14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Especializada</a:t>
            </a:r>
            <a:r>
              <a:rPr sz="1400" spc="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(MIR)</a:t>
            </a:r>
            <a:r>
              <a:rPr sz="1400" spc="1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ofrecen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Andalucía,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CCAA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peso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46489" y="4954981"/>
            <a:ext cx="26904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1795" algn="l"/>
                <a:tab pos="1085215" algn="l"/>
                <a:tab pos="2054860" algn="l"/>
              </a:tabLst>
            </a:pPr>
            <a:r>
              <a:rPr sz="1400" spc="-25" dirty="0">
                <a:latin typeface="Arial"/>
                <a:cs typeface="Arial"/>
              </a:rPr>
              <a:t>en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plazas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ofertadas.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(MSAN,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29090" y="5106111"/>
            <a:ext cx="2569210" cy="722634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595"/>
              </a:spcBef>
            </a:pPr>
            <a:r>
              <a:rPr sz="1400" spc="-10" dirty="0">
                <a:latin typeface="Arial"/>
                <a:cs typeface="Arial"/>
              </a:rPr>
              <a:t>2025)</a:t>
            </a:r>
            <a:r>
              <a:rPr lang="es-ES"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1465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plazas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ofrecen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Málaga </a:t>
            </a:r>
            <a:r>
              <a:rPr sz="1400" dirty="0">
                <a:latin typeface="Arial"/>
                <a:cs typeface="Arial"/>
              </a:rPr>
              <a:t>(MSAN,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2025).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081391" y="4118736"/>
            <a:ext cx="913130" cy="866775"/>
            <a:chOff x="8081391" y="4118736"/>
            <a:chExt cx="913130" cy="866775"/>
          </a:xfrm>
        </p:grpSpPr>
        <p:sp>
          <p:nvSpPr>
            <p:cNvPr id="20" name="object 20"/>
            <p:cNvSpPr/>
            <p:nvPr/>
          </p:nvSpPr>
          <p:spPr>
            <a:xfrm>
              <a:off x="8087741" y="4125086"/>
              <a:ext cx="900430" cy="854075"/>
            </a:xfrm>
            <a:custGeom>
              <a:avLst/>
              <a:gdLst/>
              <a:ahLst/>
              <a:cxnLst/>
              <a:rect l="l" t="t" r="r" b="b"/>
              <a:pathLst>
                <a:path w="900429" h="854075">
                  <a:moveTo>
                    <a:pt x="449960" y="0"/>
                  </a:moveTo>
                  <a:lnTo>
                    <a:pt x="400927" y="2505"/>
                  </a:lnTo>
                  <a:lnTo>
                    <a:pt x="353424" y="9846"/>
                  </a:lnTo>
                  <a:lnTo>
                    <a:pt x="307726" y="21764"/>
                  </a:lnTo>
                  <a:lnTo>
                    <a:pt x="264107" y="37998"/>
                  </a:lnTo>
                  <a:lnTo>
                    <a:pt x="222842" y="58288"/>
                  </a:lnTo>
                  <a:lnTo>
                    <a:pt x="184205" y="82373"/>
                  </a:lnTo>
                  <a:lnTo>
                    <a:pt x="148471" y="109993"/>
                  </a:lnTo>
                  <a:lnTo>
                    <a:pt x="115913" y="140887"/>
                  </a:lnTo>
                  <a:lnTo>
                    <a:pt x="86807" y="174796"/>
                  </a:lnTo>
                  <a:lnTo>
                    <a:pt x="61425" y="211459"/>
                  </a:lnTo>
                  <a:lnTo>
                    <a:pt x="40043" y="250616"/>
                  </a:lnTo>
                  <a:lnTo>
                    <a:pt x="22936" y="292006"/>
                  </a:lnTo>
                  <a:lnTo>
                    <a:pt x="10376" y="335369"/>
                  </a:lnTo>
                  <a:lnTo>
                    <a:pt x="2639" y="380445"/>
                  </a:lnTo>
                  <a:lnTo>
                    <a:pt x="0" y="426974"/>
                  </a:lnTo>
                  <a:lnTo>
                    <a:pt x="2639" y="473478"/>
                  </a:lnTo>
                  <a:lnTo>
                    <a:pt x="10376" y="518533"/>
                  </a:lnTo>
                  <a:lnTo>
                    <a:pt x="22936" y="561879"/>
                  </a:lnTo>
                  <a:lnTo>
                    <a:pt x="40043" y="603254"/>
                  </a:lnTo>
                  <a:lnTo>
                    <a:pt x="61425" y="642398"/>
                  </a:lnTo>
                  <a:lnTo>
                    <a:pt x="86807" y="679051"/>
                  </a:lnTo>
                  <a:lnTo>
                    <a:pt x="115913" y="712952"/>
                  </a:lnTo>
                  <a:lnTo>
                    <a:pt x="148471" y="743840"/>
                  </a:lnTo>
                  <a:lnTo>
                    <a:pt x="184205" y="771455"/>
                  </a:lnTo>
                  <a:lnTo>
                    <a:pt x="222842" y="795537"/>
                  </a:lnTo>
                  <a:lnTo>
                    <a:pt x="264107" y="815824"/>
                  </a:lnTo>
                  <a:lnTo>
                    <a:pt x="307726" y="832057"/>
                  </a:lnTo>
                  <a:lnTo>
                    <a:pt x="353424" y="843974"/>
                  </a:lnTo>
                  <a:lnTo>
                    <a:pt x="400927" y="851315"/>
                  </a:lnTo>
                  <a:lnTo>
                    <a:pt x="449960" y="853820"/>
                  </a:lnTo>
                  <a:lnTo>
                    <a:pt x="498994" y="851315"/>
                  </a:lnTo>
                  <a:lnTo>
                    <a:pt x="546497" y="843974"/>
                  </a:lnTo>
                  <a:lnTo>
                    <a:pt x="592195" y="832057"/>
                  </a:lnTo>
                  <a:lnTo>
                    <a:pt x="635814" y="815824"/>
                  </a:lnTo>
                  <a:lnTo>
                    <a:pt x="677079" y="795537"/>
                  </a:lnTo>
                  <a:lnTo>
                    <a:pt x="715716" y="771455"/>
                  </a:lnTo>
                  <a:lnTo>
                    <a:pt x="751450" y="743840"/>
                  </a:lnTo>
                  <a:lnTo>
                    <a:pt x="784008" y="712952"/>
                  </a:lnTo>
                  <a:lnTo>
                    <a:pt x="813114" y="679051"/>
                  </a:lnTo>
                  <a:lnTo>
                    <a:pt x="838496" y="642398"/>
                  </a:lnTo>
                  <a:lnTo>
                    <a:pt x="859878" y="603254"/>
                  </a:lnTo>
                  <a:lnTo>
                    <a:pt x="876985" y="561879"/>
                  </a:lnTo>
                  <a:lnTo>
                    <a:pt x="889545" y="518533"/>
                  </a:lnTo>
                  <a:lnTo>
                    <a:pt x="897282" y="473478"/>
                  </a:lnTo>
                  <a:lnTo>
                    <a:pt x="899922" y="426974"/>
                  </a:lnTo>
                  <a:lnTo>
                    <a:pt x="897282" y="380445"/>
                  </a:lnTo>
                  <a:lnTo>
                    <a:pt x="889545" y="335369"/>
                  </a:lnTo>
                  <a:lnTo>
                    <a:pt x="876985" y="292006"/>
                  </a:lnTo>
                  <a:lnTo>
                    <a:pt x="859878" y="250616"/>
                  </a:lnTo>
                  <a:lnTo>
                    <a:pt x="838496" y="211459"/>
                  </a:lnTo>
                  <a:lnTo>
                    <a:pt x="813114" y="174796"/>
                  </a:lnTo>
                  <a:lnTo>
                    <a:pt x="784008" y="140887"/>
                  </a:lnTo>
                  <a:lnTo>
                    <a:pt x="751450" y="109993"/>
                  </a:lnTo>
                  <a:lnTo>
                    <a:pt x="715716" y="82373"/>
                  </a:lnTo>
                  <a:lnTo>
                    <a:pt x="677079" y="58288"/>
                  </a:lnTo>
                  <a:lnTo>
                    <a:pt x="635814" y="37998"/>
                  </a:lnTo>
                  <a:lnTo>
                    <a:pt x="592195" y="21764"/>
                  </a:lnTo>
                  <a:lnTo>
                    <a:pt x="546497" y="9846"/>
                  </a:lnTo>
                  <a:lnTo>
                    <a:pt x="498994" y="2505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87741" y="4125086"/>
              <a:ext cx="900430" cy="854075"/>
            </a:xfrm>
            <a:custGeom>
              <a:avLst/>
              <a:gdLst/>
              <a:ahLst/>
              <a:cxnLst/>
              <a:rect l="l" t="t" r="r" b="b"/>
              <a:pathLst>
                <a:path w="900429" h="854075">
                  <a:moveTo>
                    <a:pt x="0" y="426974"/>
                  </a:moveTo>
                  <a:lnTo>
                    <a:pt x="2639" y="380445"/>
                  </a:lnTo>
                  <a:lnTo>
                    <a:pt x="10376" y="335369"/>
                  </a:lnTo>
                  <a:lnTo>
                    <a:pt x="22936" y="292006"/>
                  </a:lnTo>
                  <a:lnTo>
                    <a:pt x="40043" y="250616"/>
                  </a:lnTo>
                  <a:lnTo>
                    <a:pt x="61425" y="211459"/>
                  </a:lnTo>
                  <a:lnTo>
                    <a:pt x="86807" y="174796"/>
                  </a:lnTo>
                  <a:lnTo>
                    <a:pt x="115913" y="140887"/>
                  </a:lnTo>
                  <a:lnTo>
                    <a:pt x="148471" y="109993"/>
                  </a:lnTo>
                  <a:lnTo>
                    <a:pt x="184205" y="82373"/>
                  </a:lnTo>
                  <a:lnTo>
                    <a:pt x="222842" y="58288"/>
                  </a:lnTo>
                  <a:lnTo>
                    <a:pt x="264107" y="37998"/>
                  </a:lnTo>
                  <a:lnTo>
                    <a:pt x="307726" y="21764"/>
                  </a:lnTo>
                  <a:lnTo>
                    <a:pt x="353424" y="9846"/>
                  </a:lnTo>
                  <a:lnTo>
                    <a:pt x="400927" y="2505"/>
                  </a:lnTo>
                  <a:lnTo>
                    <a:pt x="449960" y="0"/>
                  </a:lnTo>
                  <a:lnTo>
                    <a:pt x="498994" y="2505"/>
                  </a:lnTo>
                  <a:lnTo>
                    <a:pt x="546497" y="9846"/>
                  </a:lnTo>
                  <a:lnTo>
                    <a:pt x="592195" y="21764"/>
                  </a:lnTo>
                  <a:lnTo>
                    <a:pt x="635814" y="37998"/>
                  </a:lnTo>
                  <a:lnTo>
                    <a:pt x="677079" y="58288"/>
                  </a:lnTo>
                  <a:lnTo>
                    <a:pt x="715716" y="82373"/>
                  </a:lnTo>
                  <a:lnTo>
                    <a:pt x="751450" y="109993"/>
                  </a:lnTo>
                  <a:lnTo>
                    <a:pt x="784008" y="140887"/>
                  </a:lnTo>
                  <a:lnTo>
                    <a:pt x="813114" y="174796"/>
                  </a:lnTo>
                  <a:lnTo>
                    <a:pt x="838496" y="211459"/>
                  </a:lnTo>
                  <a:lnTo>
                    <a:pt x="859878" y="250616"/>
                  </a:lnTo>
                  <a:lnTo>
                    <a:pt x="876985" y="292006"/>
                  </a:lnTo>
                  <a:lnTo>
                    <a:pt x="889545" y="335369"/>
                  </a:lnTo>
                  <a:lnTo>
                    <a:pt x="897282" y="380445"/>
                  </a:lnTo>
                  <a:lnTo>
                    <a:pt x="899922" y="426974"/>
                  </a:lnTo>
                  <a:lnTo>
                    <a:pt x="897282" y="473478"/>
                  </a:lnTo>
                  <a:lnTo>
                    <a:pt x="889545" y="518533"/>
                  </a:lnTo>
                  <a:lnTo>
                    <a:pt x="876985" y="561879"/>
                  </a:lnTo>
                  <a:lnTo>
                    <a:pt x="859878" y="603254"/>
                  </a:lnTo>
                  <a:lnTo>
                    <a:pt x="838496" y="642398"/>
                  </a:lnTo>
                  <a:lnTo>
                    <a:pt x="813114" y="679051"/>
                  </a:lnTo>
                  <a:lnTo>
                    <a:pt x="784008" y="712952"/>
                  </a:lnTo>
                  <a:lnTo>
                    <a:pt x="751450" y="743840"/>
                  </a:lnTo>
                  <a:lnTo>
                    <a:pt x="715716" y="771455"/>
                  </a:lnTo>
                  <a:lnTo>
                    <a:pt x="677079" y="795537"/>
                  </a:lnTo>
                  <a:lnTo>
                    <a:pt x="635814" y="815824"/>
                  </a:lnTo>
                  <a:lnTo>
                    <a:pt x="592195" y="832057"/>
                  </a:lnTo>
                  <a:lnTo>
                    <a:pt x="546497" y="843974"/>
                  </a:lnTo>
                  <a:lnTo>
                    <a:pt x="498994" y="851315"/>
                  </a:lnTo>
                  <a:lnTo>
                    <a:pt x="449960" y="853820"/>
                  </a:lnTo>
                  <a:lnTo>
                    <a:pt x="400927" y="851315"/>
                  </a:lnTo>
                  <a:lnTo>
                    <a:pt x="353424" y="843974"/>
                  </a:lnTo>
                  <a:lnTo>
                    <a:pt x="307726" y="832057"/>
                  </a:lnTo>
                  <a:lnTo>
                    <a:pt x="264107" y="815824"/>
                  </a:lnTo>
                  <a:lnTo>
                    <a:pt x="222842" y="795537"/>
                  </a:lnTo>
                  <a:lnTo>
                    <a:pt x="184205" y="771455"/>
                  </a:lnTo>
                  <a:lnTo>
                    <a:pt x="148471" y="743840"/>
                  </a:lnTo>
                  <a:lnTo>
                    <a:pt x="115913" y="712952"/>
                  </a:lnTo>
                  <a:lnTo>
                    <a:pt x="86807" y="679051"/>
                  </a:lnTo>
                  <a:lnTo>
                    <a:pt x="61425" y="642398"/>
                  </a:lnTo>
                  <a:lnTo>
                    <a:pt x="40043" y="603254"/>
                  </a:lnTo>
                  <a:lnTo>
                    <a:pt x="22936" y="561879"/>
                  </a:lnTo>
                  <a:lnTo>
                    <a:pt x="10376" y="518533"/>
                  </a:lnTo>
                  <a:lnTo>
                    <a:pt x="2639" y="473478"/>
                  </a:lnTo>
                  <a:lnTo>
                    <a:pt x="0" y="426974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276335" y="4427601"/>
            <a:ext cx="531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16,3%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98408" y="5180710"/>
            <a:ext cx="913130" cy="866775"/>
            <a:chOff x="8098408" y="5180710"/>
            <a:chExt cx="913130" cy="866775"/>
          </a:xfrm>
        </p:grpSpPr>
        <p:sp>
          <p:nvSpPr>
            <p:cNvPr id="24" name="object 24"/>
            <p:cNvSpPr/>
            <p:nvPr/>
          </p:nvSpPr>
          <p:spPr>
            <a:xfrm>
              <a:off x="8104758" y="5187060"/>
              <a:ext cx="900430" cy="854075"/>
            </a:xfrm>
            <a:custGeom>
              <a:avLst/>
              <a:gdLst/>
              <a:ahLst/>
              <a:cxnLst/>
              <a:rect l="l" t="t" r="r" b="b"/>
              <a:pathLst>
                <a:path w="900429" h="854075">
                  <a:moveTo>
                    <a:pt x="449961" y="0"/>
                  </a:moveTo>
                  <a:lnTo>
                    <a:pt x="400927" y="2505"/>
                  </a:lnTo>
                  <a:lnTo>
                    <a:pt x="353424" y="9846"/>
                  </a:lnTo>
                  <a:lnTo>
                    <a:pt x="307726" y="21764"/>
                  </a:lnTo>
                  <a:lnTo>
                    <a:pt x="264107" y="37997"/>
                  </a:lnTo>
                  <a:lnTo>
                    <a:pt x="222842" y="58286"/>
                  </a:lnTo>
                  <a:lnTo>
                    <a:pt x="184205" y="82370"/>
                  </a:lnTo>
                  <a:lnTo>
                    <a:pt x="148471" y="109989"/>
                  </a:lnTo>
                  <a:lnTo>
                    <a:pt x="115913" y="140881"/>
                  </a:lnTo>
                  <a:lnTo>
                    <a:pt x="86807" y="174788"/>
                  </a:lnTo>
                  <a:lnTo>
                    <a:pt x="61425" y="211448"/>
                  </a:lnTo>
                  <a:lnTo>
                    <a:pt x="40043" y="250601"/>
                  </a:lnTo>
                  <a:lnTo>
                    <a:pt x="22936" y="291987"/>
                  </a:lnTo>
                  <a:lnTo>
                    <a:pt x="10376" y="335344"/>
                  </a:lnTo>
                  <a:lnTo>
                    <a:pt x="2639" y="380414"/>
                  </a:lnTo>
                  <a:lnTo>
                    <a:pt x="0" y="426935"/>
                  </a:lnTo>
                  <a:lnTo>
                    <a:pt x="2639" y="473452"/>
                  </a:lnTo>
                  <a:lnTo>
                    <a:pt x="10376" y="518517"/>
                  </a:lnTo>
                  <a:lnTo>
                    <a:pt x="22936" y="561871"/>
                  </a:lnTo>
                  <a:lnTo>
                    <a:pt x="40043" y="603252"/>
                  </a:lnTo>
                  <a:lnTo>
                    <a:pt x="61425" y="642402"/>
                  </a:lnTo>
                  <a:lnTo>
                    <a:pt x="86807" y="679058"/>
                  </a:lnTo>
                  <a:lnTo>
                    <a:pt x="115913" y="712962"/>
                  </a:lnTo>
                  <a:lnTo>
                    <a:pt x="148471" y="743852"/>
                  </a:lnTo>
                  <a:lnTo>
                    <a:pt x="184205" y="771469"/>
                  </a:lnTo>
                  <a:lnTo>
                    <a:pt x="222842" y="795551"/>
                  </a:lnTo>
                  <a:lnTo>
                    <a:pt x="264107" y="815838"/>
                  </a:lnTo>
                  <a:lnTo>
                    <a:pt x="307726" y="832070"/>
                  </a:lnTo>
                  <a:lnTo>
                    <a:pt x="353424" y="843987"/>
                  </a:lnTo>
                  <a:lnTo>
                    <a:pt x="400927" y="851328"/>
                  </a:lnTo>
                  <a:lnTo>
                    <a:pt x="449961" y="853833"/>
                  </a:lnTo>
                  <a:lnTo>
                    <a:pt x="498996" y="851328"/>
                  </a:lnTo>
                  <a:lnTo>
                    <a:pt x="546504" y="843987"/>
                  </a:lnTo>
                  <a:lnTo>
                    <a:pt x="592209" y="832070"/>
                  </a:lnTo>
                  <a:lnTo>
                    <a:pt x="635836" y="815838"/>
                  </a:lnTo>
                  <a:lnTo>
                    <a:pt x="677112" y="795551"/>
                  </a:lnTo>
                  <a:lnTo>
                    <a:pt x="715760" y="771469"/>
                  </a:lnTo>
                  <a:lnTo>
                    <a:pt x="751507" y="743852"/>
                  </a:lnTo>
                  <a:lnTo>
                    <a:pt x="784078" y="712962"/>
                  </a:lnTo>
                  <a:lnTo>
                    <a:pt x="813197" y="679058"/>
                  </a:lnTo>
                  <a:lnTo>
                    <a:pt x="838590" y="642402"/>
                  </a:lnTo>
                  <a:lnTo>
                    <a:pt x="859982" y="603252"/>
                  </a:lnTo>
                  <a:lnTo>
                    <a:pt x="877099" y="561871"/>
                  </a:lnTo>
                  <a:lnTo>
                    <a:pt x="889666" y="518517"/>
                  </a:lnTo>
                  <a:lnTo>
                    <a:pt x="897407" y="473452"/>
                  </a:lnTo>
                  <a:lnTo>
                    <a:pt x="900049" y="426935"/>
                  </a:lnTo>
                  <a:lnTo>
                    <a:pt x="897407" y="380414"/>
                  </a:lnTo>
                  <a:lnTo>
                    <a:pt x="889666" y="335344"/>
                  </a:lnTo>
                  <a:lnTo>
                    <a:pt x="877099" y="291987"/>
                  </a:lnTo>
                  <a:lnTo>
                    <a:pt x="859982" y="250601"/>
                  </a:lnTo>
                  <a:lnTo>
                    <a:pt x="838590" y="211448"/>
                  </a:lnTo>
                  <a:lnTo>
                    <a:pt x="813197" y="174788"/>
                  </a:lnTo>
                  <a:lnTo>
                    <a:pt x="784078" y="140881"/>
                  </a:lnTo>
                  <a:lnTo>
                    <a:pt x="751507" y="109989"/>
                  </a:lnTo>
                  <a:lnTo>
                    <a:pt x="715760" y="82370"/>
                  </a:lnTo>
                  <a:lnTo>
                    <a:pt x="677112" y="58286"/>
                  </a:lnTo>
                  <a:lnTo>
                    <a:pt x="635836" y="37997"/>
                  </a:lnTo>
                  <a:lnTo>
                    <a:pt x="592209" y="21764"/>
                  </a:lnTo>
                  <a:lnTo>
                    <a:pt x="546504" y="9846"/>
                  </a:lnTo>
                  <a:lnTo>
                    <a:pt x="498996" y="2505"/>
                  </a:lnTo>
                  <a:lnTo>
                    <a:pt x="44996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104758" y="5187060"/>
              <a:ext cx="900430" cy="854075"/>
            </a:xfrm>
            <a:custGeom>
              <a:avLst/>
              <a:gdLst/>
              <a:ahLst/>
              <a:cxnLst/>
              <a:rect l="l" t="t" r="r" b="b"/>
              <a:pathLst>
                <a:path w="900429" h="854075">
                  <a:moveTo>
                    <a:pt x="0" y="426935"/>
                  </a:moveTo>
                  <a:lnTo>
                    <a:pt x="2639" y="380414"/>
                  </a:lnTo>
                  <a:lnTo>
                    <a:pt x="10376" y="335344"/>
                  </a:lnTo>
                  <a:lnTo>
                    <a:pt x="22936" y="291987"/>
                  </a:lnTo>
                  <a:lnTo>
                    <a:pt x="40043" y="250601"/>
                  </a:lnTo>
                  <a:lnTo>
                    <a:pt x="61425" y="211448"/>
                  </a:lnTo>
                  <a:lnTo>
                    <a:pt x="86807" y="174788"/>
                  </a:lnTo>
                  <a:lnTo>
                    <a:pt x="115913" y="140881"/>
                  </a:lnTo>
                  <a:lnTo>
                    <a:pt x="148471" y="109989"/>
                  </a:lnTo>
                  <a:lnTo>
                    <a:pt x="184205" y="82370"/>
                  </a:lnTo>
                  <a:lnTo>
                    <a:pt x="222842" y="58286"/>
                  </a:lnTo>
                  <a:lnTo>
                    <a:pt x="264107" y="37997"/>
                  </a:lnTo>
                  <a:lnTo>
                    <a:pt x="307726" y="21764"/>
                  </a:lnTo>
                  <a:lnTo>
                    <a:pt x="353424" y="9846"/>
                  </a:lnTo>
                  <a:lnTo>
                    <a:pt x="400927" y="2505"/>
                  </a:lnTo>
                  <a:lnTo>
                    <a:pt x="449961" y="0"/>
                  </a:lnTo>
                  <a:lnTo>
                    <a:pt x="498996" y="2505"/>
                  </a:lnTo>
                  <a:lnTo>
                    <a:pt x="546504" y="9846"/>
                  </a:lnTo>
                  <a:lnTo>
                    <a:pt x="592209" y="21764"/>
                  </a:lnTo>
                  <a:lnTo>
                    <a:pt x="635836" y="37997"/>
                  </a:lnTo>
                  <a:lnTo>
                    <a:pt x="677112" y="58286"/>
                  </a:lnTo>
                  <a:lnTo>
                    <a:pt x="715760" y="82370"/>
                  </a:lnTo>
                  <a:lnTo>
                    <a:pt x="751507" y="109989"/>
                  </a:lnTo>
                  <a:lnTo>
                    <a:pt x="784078" y="140881"/>
                  </a:lnTo>
                  <a:lnTo>
                    <a:pt x="813197" y="174788"/>
                  </a:lnTo>
                  <a:lnTo>
                    <a:pt x="838590" y="211448"/>
                  </a:lnTo>
                  <a:lnTo>
                    <a:pt x="859982" y="250601"/>
                  </a:lnTo>
                  <a:lnTo>
                    <a:pt x="877099" y="291987"/>
                  </a:lnTo>
                  <a:lnTo>
                    <a:pt x="889666" y="335344"/>
                  </a:lnTo>
                  <a:lnTo>
                    <a:pt x="897407" y="380414"/>
                  </a:lnTo>
                  <a:lnTo>
                    <a:pt x="900049" y="426935"/>
                  </a:lnTo>
                  <a:lnTo>
                    <a:pt x="897407" y="473452"/>
                  </a:lnTo>
                  <a:lnTo>
                    <a:pt x="889666" y="518517"/>
                  </a:lnTo>
                  <a:lnTo>
                    <a:pt x="877099" y="561871"/>
                  </a:lnTo>
                  <a:lnTo>
                    <a:pt x="859982" y="603252"/>
                  </a:lnTo>
                  <a:lnTo>
                    <a:pt x="838590" y="642402"/>
                  </a:lnTo>
                  <a:lnTo>
                    <a:pt x="813197" y="679058"/>
                  </a:lnTo>
                  <a:lnTo>
                    <a:pt x="784078" y="712962"/>
                  </a:lnTo>
                  <a:lnTo>
                    <a:pt x="751507" y="743852"/>
                  </a:lnTo>
                  <a:lnTo>
                    <a:pt x="715760" y="771469"/>
                  </a:lnTo>
                  <a:lnTo>
                    <a:pt x="677112" y="795551"/>
                  </a:lnTo>
                  <a:lnTo>
                    <a:pt x="635836" y="815838"/>
                  </a:lnTo>
                  <a:lnTo>
                    <a:pt x="592209" y="832070"/>
                  </a:lnTo>
                  <a:lnTo>
                    <a:pt x="546504" y="843987"/>
                  </a:lnTo>
                  <a:lnTo>
                    <a:pt x="498996" y="851328"/>
                  </a:lnTo>
                  <a:lnTo>
                    <a:pt x="449961" y="853833"/>
                  </a:lnTo>
                  <a:lnTo>
                    <a:pt x="400927" y="851328"/>
                  </a:lnTo>
                  <a:lnTo>
                    <a:pt x="353424" y="843987"/>
                  </a:lnTo>
                  <a:lnTo>
                    <a:pt x="307726" y="832070"/>
                  </a:lnTo>
                  <a:lnTo>
                    <a:pt x="264107" y="815838"/>
                  </a:lnTo>
                  <a:lnTo>
                    <a:pt x="222842" y="795551"/>
                  </a:lnTo>
                  <a:lnTo>
                    <a:pt x="184205" y="771469"/>
                  </a:lnTo>
                  <a:lnTo>
                    <a:pt x="148471" y="743852"/>
                  </a:lnTo>
                  <a:lnTo>
                    <a:pt x="115913" y="712962"/>
                  </a:lnTo>
                  <a:lnTo>
                    <a:pt x="86807" y="679058"/>
                  </a:lnTo>
                  <a:lnTo>
                    <a:pt x="61425" y="642402"/>
                  </a:lnTo>
                  <a:lnTo>
                    <a:pt x="40043" y="603252"/>
                  </a:lnTo>
                  <a:lnTo>
                    <a:pt x="22936" y="561871"/>
                  </a:lnTo>
                  <a:lnTo>
                    <a:pt x="10376" y="518517"/>
                  </a:lnTo>
                  <a:lnTo>
                    <a:pt x="2639" y="473452"/>
                  </a:lnTo>
                  <a:lnTo>
                    <a:pt x="0" y="426935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291830" y="5399658"/>
            <a:ext cx="52895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279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b="1" spc="-10" dirty="0">
                <a:solidFill>
                  <a:srgbClr val="FFFFFF"/>
                </a:solidFill>
                <a:latin typeface="Arial"/>
                <a:cs typeface="Arial"/>
              </a:rPr>
              <a:t>plazas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ED09808-A2A2-2376-234C-36F1BBC77B71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object 5" descr="$PPTXTitle">
            <a:extLst>
              <a:ext uri="{FF2B5EF4-FFF2-40B4-BE49-F238E27FC236}">
                <a16:creationId xmlns:a16="http://schemas.microsoft.com/office/drawing/2014/main" id="{894F0B5F-61BD-D84F-3528-DE0A2AB19035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6" name="object 2" descr="$PPTXTitle">
            <a:extLst>
              <a:ext uri="{FF2B5EF4-FFF2-40B4-BE49-F238E27FC236}">
                <a16:creationId xmlns:a16="http://schemas.microsoft.com/office/drawing/2014/main" id="{127FD824-71F4-DD4D-3D2C-2CAD628E6F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0536FC2-F59A-6E73-F191-941E37AD4B25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24091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747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 sanitarios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Feminización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grupos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etarios</a:t>
            </a:r>
            <a:endParaRPr sz="1500">
              <a:latin typeface="Arial"/>
              <a:cs typeface="Arial"/>
            </a:endParaRPr>
          </a:p>
          <a:p>
            <a:pPr marL="299085" marR="3225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Agresiones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endParaRPr sz="1500">
              <a:latin typeface="Arial"/>
              <a:cs typeface="Arial"/>
            </a:endParaRPr>
          </a:p>
          <a:p>
            <a:pPr marL="299085" marR="2260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Málaga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Retribución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Salarial</a:t>
            </a:r>
            <a:endParaRPr sz="1500">
              <a:latin typeface="Arial"/>
              <a:cs typeface="Arial"/>
            </a:endParaRPr>
          </a:p>
          <a:p>
            <a:pPr marL="299085" marR="3238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Universitaria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MIR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4747" y="221940"/>
            <a:ext cx="2645209" cy="66210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49828" y="1830705"/>
            <a:ext cx="470662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Satisfacción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descenso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(3ª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oleada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BS,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valoración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positiva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sistema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cae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(57,1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%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→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48,5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%)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sitúa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debajo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(42,6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%).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49828" y="2863976"/>
            <a:ext cx="76117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4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general,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3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3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está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ligeramente</a:t>
            </a:r>
            <a:r>
              <a:rPr sz="1400" spc="40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más</a:t>
            </a:r>
            <a:r>
              <a:rPr sz="1400" spc="4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insatisfecha</a:t>
            </a:r>
            <a:r>
              <a:rPr sz="1400" spc="4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4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sistema </a:t>
            </a:r>
            <a:r>
              <a:rPr sz="1400" dirty="0">
                <a:latin typeface="Arial"/>
                <a:cs typeface="Arial"/>
              </a:rPr>
              <a:t>sanitario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España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(Informe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PaRIS,</a:t>
            </a:r>
            <a:r>
              <a:rPr sz="1000" spc="-10" dirty="0">
                <a:latin typeface="Arial"/>
                <a:cs typeface="Arial"/>
              </a:rPr>
              <a:t> 2023):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07028" y="3290392"/>
            <a:ext cx="365696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Mejor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valorado: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confianza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especialistas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Peor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valorado: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tiempo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dedicado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29573" y="1938591"/>
            <a:ext cx="2290827" cy="428964"/>
          </a:xfrm>
          <a:prstGeom prst="rect">
            <a:avLst/>
          </a:prstGeom>
          <a:solidFill>
            <a:srgbClr val="F68D2D"/>
          </a:solidFill>
        </p:spPr>
        <p:txBody>
          <a:bodyPr vert="horz" wrap="square" lIns="0" tIns="59055" rIns="0" bIns="0" rtlCol="0">
            <a:spAutoFit/>
          </a:bodyPr>
          <a:lstStyle/>
          <a:p>
            <a:pPr marL="130810" marR="122555" indent="229870">
              <a:lnSpc>
                <a:spcPct val="100000"/>
              </a:lnSpc>
              <a:spcBef>
                <a:spcPts val="465"/>
              </a:spcBef>
            </a:pPr>
            <a:r>
              <a:rPr sz="1200" b="1" dirty="0">
                <a:solidFill>
                  <a:srgbClr val="FFFFFF"/>
                </a:solidFill>
                <a:latin typeface="Arial Narrow"/>
                <a:cs typeface="Arial Narrow"/>
              </a:rPr>
              <a:t>Nota media (sobre 10): España 7,16 vs Andalucía 6,78.</a:t>
            </a:r>
            <a:endParaRPr sz="120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98139" y="4103242"/>
            <a:ext cx="1841500" cy="1077595"/>
          </a:xfrm>
          <a:custGeom>
            <a:avLst/>
            <a:gdLst/>
            <a:ahLst/>
            <a:cxnLst/>
            <a:rect l="l" t="t" r="r" b="b"/>
            <a:pathLst>
              <a:path w="1841500" h="1077595">
                <a:moveTo>
                  <a:pt x="1841373" y="0"/>
                </a:moveTo>
                <a:lnTo>
                  <a:pt x="0" y="0"/>
                </a:lnTo>
                <a:lnTo>
                  <a:pt x="0" y="1077213"/>
                </a:lnTo>
                <a:lnTo>
                  <a:pt x="1841373" y="1077213"/>
                </a:lnTo>
                <a:lnTo>
                  <a:pt x="1841373" y="0"/>
                </a:lnTo>
                <a:close/>
              </a:path>
            </a:pathLst>
          </a:custGeom>
          <a:solidFill>
            <a:srgbClr val="F68D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89959" y="4150867"/>
            <a:ext cx="174968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923D0F"/>
                </a:solidFill>
                <a:latin typeface="Arial Narrow"/>
                <a:cs typeface="Arial Narrow"/>
              </a:rPr>
              <a:t>ATENCIÓN PRIMARIA</a:t>
            </a:r>
            <a:endParaRPr sz="16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Arial Narrow"/>
                <a:cs typeface="Arial Narrow"/>
              </a:rPr>
              <a:t>Nota media (sobre 10) </a:t>
            </a:r>
            <a:r>
              <a:rPr sz="1600" b="1" dirty="0">
                <a:solidFill>
                  <a:srgbClr val="FFFFFF"/>
                </a:solidFill>
                <a:latin typeface="Arial Narrow"/>
                <a:cs typeface="Arial Narrow"/>
              </a:rPr>
              <a:t>:</a:t>
            </a:r>
            <a:endParaRPr sz="1600" dirty="0">
              <a:latin typeface="Arial Narrow"/>
              <a:cs typeface="Arial Narrow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27650" y="4103242"/>
            <a:ext cx="1841500" cy="1077595"/>
          </a:xfrm>
          <a:custGeom>
            <a:avLst/>
            <a:gdLst/>
            <a:ahLst/>
            <a:cxnLst/>
            <a:rect l="l" t="t" r="r" b="b"/>
            <a:pathLst>
              <a:path w="1841500" h="1077595">
                <a:moveTo>
                  <a:pt x="1841373" y="0"/>
                </a:moveTo>
                <a:lnTo>
                  <a:pt x="0" y="0"/>
                </a:lnTo>
                <a:lnTo>
                  <a:pt x="0" y="1077213"/>
                </a:lnTo>
                <a:lnTo>
                  <a:pt x="1841373" y="1077213"/>
                </a:lnTo>
                <a:lnTo>
                  <a:pt x="1841373" y="0"/>
                </a:lnTo>
                <a:close/>
              </a:path>
            </a:pathLst>
          </a:custGeom>
          <a:solidFill>
            <a:srgbClr val="F68D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419976" y="4150867"/>
            <a:ext cx="2428623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923D0F"/>
                </a:solidFill>
                <a:latin typeface="Arial Narrow"/>
                <a:cs typeface="Arial Narrow"/>
              </a:rPr>
              <a:t>ATENCIÓN ESPECIALIZADA</a:t>
            </a:r>
            <a:endParaRPr sz="12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Arial Narrow"/>
                <a:cs typeface="Arial Narrow"/>
              </a:rPr>
              <a:t>Nota media (sobre 10) :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89959" y="4638547"/>
            <a:ext cx="352297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86385" algn="l"/>
                <a:tab pos="1929764" algn="l"/>
                <a:tab pos="2216150" algn="l"/>
              </a:tabLst>
            </a:pPr>
            <a:r>
              <a:rPr sz="1200" b="1" dirty="0">
                <a:solidFill>
                  <a:srgbClr val="FFFFFF"/>
                </a:solidFill>
                <a:latin typeface="Arial Narrow"/>
                <a:cs typeface="Arial Narrow"/>
              </a:rPr>
              <a:t>Confianza: 7,73	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1200" b="1" dirty="0">
                <a:solidFill>
                  <a:srgbClr val="FFFFFF"/>
                </a:solidFill>
                <a:latin typeface="Arial Narrow"/>
                <a:cs typeface="Arial Narrow"/>
              </a:rPr>
              <a:t>Confianza: 7,69</a:t>
            </a:r>
            <a:endParaRPr sz="1200" dirty="0">
              <a:latin typeface="Arial Narrow"/>
              <a:cs typeface="Arial Narrow"/>
            </a:endParaRPr>
          </a:p>
          <a:p>
            <a:pPr marL="286385" indent="-286385">
              <a:lnSpc>
                <a:spcPct val="100000"/>
              </a:lnSpc>
              <a:buFont typeface="Arial"/>
              <a:buChar char="•"/>
              <a:tabLst>
                <a:tab pos="286385" algn="l"/>
                <a:tab pos="1929764" algn="l"/>
                <a:tab pos="2216150" algn="l"/>
              </a:tabLst>
            </a:pPr>
            <a:r>
              <a:rPr sz="1200" b="1" dirty="0">
                <a:solidFill>
                  <a:srgbClr val="FFFFFF"/>
                </a:solidFill>
                <a:latin typeface="Arial Narrow"/>
                <a:cs typeface="Arial Narrow"/>
              </a:rPr>
              <a:t>Tiempo dedicado: 6,53	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•	</a:t>
            </a:r>
            <a:r>
              <a:rPr sz="1200" b="1" dirty="0">
                <a:solidFill>
                  <a:srgbClr val="FFFFFF"/>
                </a:solidFill>
                <a:latin typeface="Arial Narrow"/>
                <a:cs typeface="Arial Narrow"/>
              </a:rPr>
              <a:t>Tiempo dedicado: 6,9</a:t>
            </a:r>
            <a:endParaRPr sz="1200" dirty="0">
              <a:latin typeface="Arial Narrow"/>
              <a:cs typeface="Arial Narrow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237807"/>
              </p:ext>
            </p:extLst>
          </p:nvPr>
        </p:nvGraphicFramePr>
        <p:xfrm>
          <a:off x="7645335" y="4064339"/>
          <a:ext cx="3816349" cy="11424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23D0F"/>
                      </a:solidFill>
                      <a:prstDash val="solid"/>
                    </a:lnL>
                    <a:lnT w="12700">
                      <a:solidFill>
                        <a:srgbClr val="923D0F"/>
                      </a:solidFill>
                      <a:prstDash val="solid"/>
                    </a:lnT>
                    <a:solidFill>
                      <a:srgbClr val="F68D2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200" b="1" spc="0" dirty="0">
                          <a:solidFill>
                            <a:srgbClr val="923D0F"/>
                          </a:solidFill>
                          <a:latin typeface="Arial Narrow"/>
                          <a:cs typeface="Arial Narrow"/>
                        </a:rPr>
                        <a:t>ATENCIÓN ESPECIALIZADA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Nota media (sobre 10) :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4476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47675" algn="l"/>
                        </a:tabLst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Confianza: 7,64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44767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47675" algn="l"/>
                        </a:tabLst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Tiempo dedicado: 7,11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</a:txBody>
                  <a:tcPr marL="0" marR="0" marT="111760" marB="0">
                    <a:lnR w="12700">
                      <a:solidFill>
                        <a:srgbClr val="923D0F"/>
                      </a:solidFill>
                      <a:prstDash val="solid"/>
                    </a:lnR>
                    <a:lnT w="12700">
                      <a:solidFill>
                        <a:srgbClr val="923D0F"/>
                      </a:solidFill>
                      <a:prstDash val="solid"/>
                    </a:lnT>
                    <a:lnB w="12700">
                      <a:solidFill>
                        <a:srgbClr val="923D0F"/>
                      </a:solidFill>
                      <a:prstDash val="solid"/>
                    </a:lnB>
                    <a:solidFill>
                      <a:srgbClr val="F68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297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200" b="1" spc="0" dirty="0">
                          <a:solidFill>
                            <a:srgbClr val="923D0F"/>
                          </a:solidFill>
                          <a:latin typeface="Arial Narrow"/>
                          <a:cs typeface="Arial Narrow"/>
                        </a:rPr>
                        <a:t>ATENCIÓN PRIMARIA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Nota media (sobre 10) :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408940" indent="-2870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08940" algn="l"/>
                        </a:tabLst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Confianza: 7,76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  <a:p>
                      <a:pPr marL="408940" indent="-2870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08940" algn="l"/>
                        </a:tabLst>
                      </a:pPr>
                      <a:r>
                        <a:rPr sz="1200" b="1" spc="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Tiempo dedicado: 6,91</a:t>
                      </a:r>
                      <a:endParaRPr sz="1200" spc="0" dirty="0">
                        <a:latin typeface="Arial Narrow"/>
                        <a:cs typeface="Arial Narrow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923D0F"/>
                      </a:solidFill>
                      <a:prstDash val="solid"/>
                    </a:lnL>
                    <a:lnB w="12700">
                      <a:solidFill>
                        <a:srgbClr val="923D0F"/>
                      </a:solidFill>
                      <a:prstDash val="solid"/>
                    </a:lnB>
                    <a:solidFill>
                      <a:srgbClr val="F68D2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760" marB="0">
                    <a:lnR w="12700">
                      <a:solidFill>
                        <a:srgbClr val="923D0F"/>
                      </a:solidFill>
                      <a:prstDash val="solid"/>
                    </a:lnR>
                    <a:lnT w="12700">
                      <a:solidFill>
                        <a:srgbClr val="923D0F"/>
                      </a:solidFill>
                      <a:prstDash val="solid"/>
                    </a:lnT>
                    <a:lnB w="12700">
                      <a:solidFill>
                        <a:srgbClr val="923D0F"/>
                      </a:solidFill>
                      <a:prstDash val="solid"/>
                    </a:lnB>
                    <a:solidFill>
                      <a:srgbClr val="F68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3370707" y="4050906"/>
            <a:ext cx="3816350" cy="1176020"/>
          </a:xfrm>
          <a:custGeom>
            <a:avLst/>
            <a:gdLst/>
            <a:ahLst/>
            <a:cxnLst/>
            <a:rect l="l" t="t" r="r" b="b"/>
            <a:pathLst>
              <a:path w="3816350" h="1176020">
                <a:moveTo>
                  <a:pt x="0" y="1175397"/>
                </a:moveTo>
                <a:lnTo>
                  <a:pt x="3815969" y="1175397"/>
                </a:lnTo>
                <a:lnTo>
                  <a:pt x="3815969" y="0"/>
                </a:lnTo>
                <a:lnTo>
                  <a:pt x="0" y="0"/>
                </a:lnTo>
                <a:lnTo>
                  <a:pt x="0" y="1175397"/>
                </a:lnTo>
                <a:close/>
              </a:path>
            </a:pathLst>
          </a:custGeom>
          <a:ln w="12700">
            <a:solidFill>
              <a:srgbClr val="923D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911597" y="5232272"/>
            <a:ext cx="701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5" dirty="0">
                <a:solidFill>
                  <a:srgbClr val="923D0F"/>
                </a:solidFill>
                <a:latin typeface="Arial Narrow"/>
                <a:cs typeface="Arial Narrow"/>
              </a:rPr>
              <a:t>Andalucía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21" name="object 21"/>
          <p:cNvSpPr txBox="1"/>
          <p:nvPr/>
        </p:nvSpPr>
        <p:spPr>
          <a:xfrm>
            <a:off x="9126981" y="5232272"/>
            <a:ext cx="516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9" dirty="0">
                <a:solidFill>
                  <a:srgbClr val="923D0F"/>
                </a:solidFill>
                <a:latin typeface="Arial Narrow"/>
                <a:cs typeface="Arial Narrow"/>
              </a:rPr>
              <a:t>España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625E79D-C75F-CA3E-1B00-59A056383CEC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object 5" descr="$PPTXTitle">
            <a:extLst>
              <a:ext uri="{FF2B5EF4-FFF2-40B4-BE49-F238E27FC236}">
                <a16:creationId xmlns:a16="http://schemas.microsoft.com/office/drawing/2014/main" id="{2EF94BD4-FAE9-185E-F28E-E6D0C0D03D5B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1" name="object 2" descr="$PPTXTitle">
            <a:extLst>
              <a:ext uri="{FF2B5EF4-FFF2-40B4-BE49-F238E27FC236}">
                <a16:creationId xmlns:a16="http://schemas.microsoft.com/office/drawing/2014/main" id="{DE15EAD1-4BC7-05F5-16B1-3F4BC3B6C3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24091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747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 sanitarios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Feminización</a:t>
            </a:r>
            <a:r>
              <a:rPr sz="15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del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grupos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etarios</a:t>
            </a:r>
            <a:endParaRPr sz="1500">
              <a:latin typeface="Arial"/>
              <a:cs typeface="Arial"/>
            </a:endParaRPr>
          </a:p>
          <a:p>
            <a:pPr marL="299085" marR="3225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Agresiones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salud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endParaRPr sz="1500">
              <a:latin typeface="Arial"/>
              <a:cs typeface="Arial"/>
            </a:endParaRPr>
          </a:p>
          <a:p>
            <a:pPr marL="299085" marR="22606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Profesionales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medicina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Málaga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Retribución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Salarial</a:t>
            </a:r>
            <a:endParaRPr sz="1500">
              <a:latin typeface="Arial"/>
              <a:cs typeface="Arial"/>
            </a:endParaRPr>
          </a:p>
          <a:p>
            <a:pPr marL="299085" marR="3238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Formación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Universitaria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MIR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2450" y="169427"/>
            <a:ext cx="2699257" cy="60908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25697" y="1436877"/>
            <a:ext cx="434149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Ecosistema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líder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innovación</a:t>
            </a:r>
            <a:r>
              <a:rPr sz="1400" spc="-1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Málaga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TechPark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impulsa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tecnológico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sanitario: </a:t>
            </a:r>
            <a:r>
              <a:rPr sz="1400" dirty="0">
                <a:latin typeface="Arial"/>
                <a:cs typeface="Arial"/>
              </a:rPr>
              <a:t>Motor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startups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biotech,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digital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medtech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5697" y="2402205"/>
            <a:ext cx="37134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Actividad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investigadora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relevante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(IBIMA,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5697" y="2615564"/>
            <a:ext cx="567563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272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proyectos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competitivos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2024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Financiación: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6,9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M€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Crecimiento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grupos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investigación,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34%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liderados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mujeres.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5697" y="3583304"/>
            <a:ext cx="3514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Ensayos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clínicos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expansión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000" dirty="0">
                <a:latin typeface="Arial"/>
                <a:cs typeface="Arial"/>
              </a:rPr>
              <a:t>SSPA,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25697" y="3796665"/>
            <a:ext cx="636778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1.087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ensayos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activos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2024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(25%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Andalucía)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Presencia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estable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todas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fases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(I–</a:t>
            </a:r>
            <a:r>
              <a:rPr sz="1400" spc="-25" dirty="0">
                <a:latin typeface="Arial"/>
                <a:cs typeface="Arial"/>
              </a:rPr>
              <a:t>IV)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Crecimiento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apoyado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público-privada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(Vithas,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Quirón,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CITAC,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CIMO).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25697" y="4825746"/>
            <a:ext cx="38493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Producción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científica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consolidada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(I+Salud,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5697" y="5039105"/>
            <a:ext cx="62572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1.170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publicaciones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2024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(24%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andaluz)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Destacan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áreas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oncológicas,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metabólicas,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cardiovasculares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neurológicas.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19156" y="2155685"/>
            <a:ext cx="1114425" cy="369570"/>
          </a:xfrm>
          <a:prstGeom prst="rect">
            <a:avLst/>
          </a:prstGeom>
          <a:solidFill>
            <a:srgbClr val="F68D2D"/>
          </a:solidFill>
        </p:spPr>
        <p:txBody>
          <a:bodyPr vert="horz" wrap="square" lIns="0" tIns="61594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484"/>
              </a:spcBef>
            </a:pPr>
            <a:r>
              <a:rPr sz="1800" b="1" spc="-254" dirty="0">
                <a:solidFill>
                  <a:srgbClr val="FFFFFF"/>
                </a:solidFill>
                <a:latin typeface="Arial Narrow"/>
                <a:cs typeface="Arial Narrow"/>
              </a:rPr>
              <a:t>715</a:t>
            </a:r>
            <a:r>
              <a:rPr sz="1800" b="1" spc="-2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Arial Narrow"/>
                <a:cs typeface="Arial Narrow"/>
              </a:rPr>
              <a:t>empresas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42881" y="1732648"/>
            <a:ext cx="1790700" cy="369570"/>
          </a:xfrm>
          <a:prstGeom prst="rect">
            <a:avLst/>
          </a:prstGeom>
          <a:solidFill>
            <a:srgbClr val="F68D2D"/>
          </a:solidFill>
        </p:spPr>
        <p:txBody>
          <a:bodyPr vert="horz" wrap="square" lIns="0" tIns="6096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480"/>
              </a:spcBef>
            </a:pPr>
            <a:r>
              <a:rPr sz="1800" b="1" spc="-135" dirty="0">
                <a:solidFill>
                  <a:srgbClr val="FFFFFF"/>
                </a:solidFill>
                <a:latin typeface="Arial Narrow"/>
                <a:cs typeface="Arial Narrow"/>
              </a:rPr>
              <a:t>28.000</a:t>
            </a:r>
            <a:r>
              <a:rPr sz="1800" b="1" spc="-18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100" dirty="0">
                <a:solidFill>
                  <a:srgbClr val="FFFFFF"/>
                </a:solidFill>
                <a:latin typeface="Arial Narrow"/>
                <a:cs typeface="Arial Narrow"/>
              </a:rPr>
              <a:t>profesionales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46566" y="1309611"/>
            <a:ext cx="2776220" cy="369570"/>
          </a:xfrm>
          <a:prstGeom prst="rect">
            <a:avLst/>
          </a:prstGeom>
          <a:solidFill>
            <a:srgbClr val="F68D2D"/>
          </a:solidFill>
        </p:spPr>
        <p:txBody>
          <a:bodyPr vert="horz" wrap="square" lIns="0" tIns="60960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480"/>
              </a:spcBef>
            </a:pPr>
            <a:r>
              <a:rPr sz="1800" b="1" spc="-190" dirty="0">
                <a:solidFill>
                  <a:srgbClr val="FFFFFF"/>
                </a:solidFill>
                <a:latin typeface="Arial Narrow"/>
                <a:cs typeface="Arial Narrow"/>
              </a:rPr>
              <a:t>másde</a:t>
            </a:r>
            <a:r>
              <a:rPr sz="1800" b="1" spc="-1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170" dirty="0">
                <a:solidFill>
                  <a:srgbClr val="FFFFFF"/>
                </a:solidFill>
                <a:latin typeface="Arial Narrow"/>
                <a:cs typeface="Arial Narrow"/>
              </a:rPr>
              <a:t>4.100</a:t>
            </a:r>
            <a:r>
              <a:rPr sz="1800" b="1" spc="-18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190" dirty="0">
                <a:solidFill>
                  <a:srgbClr val="FFFFFF"/>
                </a:solidFill>
                <a:latin typeface="Arial Narrow"/>
                <a:cs typeface="Arial Narrow"/>
              </a:rPr>
              <a:t>M€/año</a:t>
            </a:r>
            <a:r>
              <a:rPr sz="1800" b="1" spc="-1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204" dirty="0">
                <a:solidFill>
                  <a:srgbClr val="FFFFFF"/>
                </a:solidFill>
                <a:latin typeface="Arial Narrow"/>
                <a:cs typeface="Arial Narrow"/>
              </a:rPr>
              <a:t>de</a:t>
            </a:r>
            <a:r>
              <a:rPr sz="1800" b="1" spc="-2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800" b="1" spc="-70" dirty="0">
                <a:solidFill>
                  <a:srgbClr val="FFFFFF"/>
                </a:solidFill>
                <a:latin typeface="Arial Narrow"/>
                <a:cs typeface="Arial Narrow"/>
              </a:rPr>
              <a:t>facturación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10596" y="2605227"/>
            <a:ext cx="1485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(Málaga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Tech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Park,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DDB3AC1-12BF-254B-5A2C-9173B5184896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object 5" descr="$PPTXTitle">
            <a:extLst>
              <a:ext uri="{FF2B5EF4-FFF2-40B4-BE49-F238E27FC236}">
                <a16:creationId xmlns:a16="http://schemas.microsoft.com/office/drawing/2014/main" id="{FC2B9B9B-A4A7-BA4A-308F-3B6A5F300624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9" name="object 2" descr="$PPTXTitle">
            <a:extLst>
              <a:ext uri="{FF2B5EF4-FFF2-40B4-BE49-F238E27FC236}">
                <a16:creationId xmlns:a16="http://schemas.microsoft.com/office/drawing/2014/main" id="{A8B9E023-D692-4D19-6357-B1FE8DE964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0B6F5AF-4912-F8D0-AD32-4ED2BC4CCD61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928604" y="6266992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415"/>
                </a:lnTo>
              </a:path>
            </a:pathLst>
          </a:custGeom>
          <a:ln w="6350">
            <a:solidFill>
              <a:srgbClr val="1E48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4965" y="6257456"/>
            <a:ext cx="553085" cy="220979"/>
          </a:xfrm>
          <a:custGeom>
            <a:avLst/>
            <a:gdLst/>
            <a:ahLst/>
            <a:cxnLst/>
            <a:rect l="l" t="t" r="r" b="b"/>
            <a:pathLst>
              <a:path w="553085" h="220979">
                <a:moveTo>
                  <a:pt x="433798" y="172422"/>
                </a:moveTo>
                <a:lnTo>
                  <a:pt x="397877" y="172422"/>
                </a:lnTo>
                <a:lnTo>
                  <a:pt x="398200" y="182801"/>
                </a:lnTo>
                <a:lnTo>
                  <a:pt x="419994" y="214682"/>
                </a:lnTo>
                <a:lnTo>
                  <a:pt x="452818" y="220845"/>
                </a:lnTo>
                <a:lnTo>
                  <a:pt x="465032" y="220364"/>
                </a:lnTo>
                <a:lnTo>
                  <a:pt x="466074" y="220364"/>
                </a:lnTo>
                <a:lnTo>
                  <a:pt x="480755" y="218979"/>
                </a:lnTo>
                <a:lnTo>
                  <a:pt x="494595" y="216905"/>
                </a:lnTo>
                <a:lnTo>
                  <a:pt x="508313" y="214074"/>
                </a:lnTo>
                <a:lnTo>
                  <a:pt x="512365" y="197740"/>
                </a:lnTo>
                <a:lnTo>
                  <a:pt x="461899" y="197740"/>
                </a:lnTo>
                <a:lnTo>
                  <a:pt x="450606" y="196274"/>
                </a:lnTo>
                <a:lnTo>
                  <a:pt x="441768" y="191720"/>
                </a:lnTo>
                <a:lnTo>
                  <a:pt x="435970" y="183842"/>
                </a:lnTo>
                <a:lnTo>
                  <a:pt x="433824" y="172558"/>
                </a:lnTo>
                <a:lnTo>
                  <a:pt x="433798" y="172422"/>
                </a:lnTo>
                <a:close/>
              </a:path>
              <a:path w="553085" h="220979">
                <a:moveTo>
                  <a:pt x="154066" y="0"/>
                </a:moveTo>
                <a:lnTo>
                  <a:pt x="31381" y="0"/>
                </a:lnTo>
                <a:lnTo>
                  <a:pt x="31263" y="114944"/>
                </a:lnTo>
                <a:lnTo>
                  <a:pt x="69" y="218284"/>
                </a:lnTo>
                <a:lnTo>
                  <a:pt x="0" y="218514"/>
                </a:lnTo>
                <a:lnTo>
                  <a:pt x="27551" y="218514"/>
                </a:lnTo>
                <a:lnTo>
                  <a:pt x="41362" y="172558"/>
                </a:lnTo>
                <a:lnTo>
                  <a:pt x="41403" y="172422"/>
                </a:lnTo>
                <a:lnTo>
                  <a:pt x="552757" y="172422"/>
                </a:lnTo>
                <a:lnTo>
                  <a:pt x="552757" y="168173"/>
                </a:lnTo>
                <a:lnTo>
                  <a:pt x="77241" y="168173"/>
                </a:lnTo>
                <a:lnTo>
                  <a:pt x="73049" y="159308"/>
                </a:lnTo>
                <a:lnTo>
                  <a:pt x="83170" y="149007"/>
                </a:lnTo>
                <a:lnTo>
                  <a:pt x="48541" y="149007"/>
                </a:lnTo>
                <a:lnTo>
                  <a:pt x="63184" y="100507"/>
                </a:lnTo>
                <a:lnTo>
                  <a:pt x="35730" y="100507"/>
                </a:lnTo>
                <a:lnTo>
                  <a:pt x="35730" y="4355"/>
                </a:lnTo>
                <a:lnTo>
                  <a:pt x="154066" y="4355"/>
                </a:lnTo>
                <a:lnTo>
                  <a:pt x="154066" y="0"/>
                </a:lnTo>
                <a:close/>
              </a:path>
              <a:path w="553085" h="220979">
                <a:moveTo>
                  <a:pt x="79328" y="172422"/>
                </a:moveTo>
                <a:lnTo>
                  <a:pt x="45304" y="172422"/>
                </a:lnTo>
                <a:lnTo>
                  <a:pt x="68069" y="218284"/>
                </a:lnTo>
                <a:lnTo>
                  <a:pt x="68183" y="218514"/>
                </a:lnTo>
                <a:lnTo>
                  <a:pt x="101622" y="218514"/>
                </a:lnTo>
                <a:lnTo>
                  <a:pt x="79394" y="172558"/>
                </a:lnTo>
                <a:lnTo>
                  <a:pt x="79328" y="172422"/>
                </a:lnTo>
                <a:close/>
              </a:path>
              <a:path w="553085" h="220979">
                <a:moveTo>
                  <a:pt x="166120" y="172422"/>
                </a:moveTo>
                <a:lnTo>
                  <a:pt x="129614" y="172422"/>
                </a:lnTo>
                <a:lnTo>
                  <a:pt x="115696" y="218284"/>
                </a:lnTo>
                <a:lnTo>
                  <a:pt x="115626" y="218514"/>
                </a:lnTo>
                <a:lnTo>
                  <a:pt x="145731" y="218514"/>
                </a:lnTo>
                <a:lnTo>
                  <a:pt x="159526" y="172558"/>
                </a:lnTo>
                <a:lnTo>
                  <a:pt x="166120" y="172558"/>
                </a:lnTo>
                <a:lnTo>
                  <a:pt x="166120" y="172422"/>
                </a:lnTo>
                <a:close/>
              </a:path>
              <a:path w="553085" h="220979">
                <a:moveTo>
                  <a:pt x="263048" y="172422"/>
                </a:moveTo>
                <a:lnTo>
                  <a:pt x="233120" y="172422"/>
                </a:lnTo>
                <a:lnTo>
                  <a:pt x="219840" y="218284"/>
                </a:lnTo>
                <a:lnTo>
                  <a:pt x="250175" y="218284"/>
                </a:lnTo>
                <a:lnTo>
                  <a:pt x="263010" y="172558"/>
                </a:lnTo>
                <a:lnTo>
                  <a:pt x="263048" y="172422"/>
                </a:lnTo>
                <a:close/>
              </a:path>
              <a:path w="553085" h="220979">
                <a:moveTo>
                  <a:pt x="331756" y="172422"/>
                </a:moveTo>
                <a:lnTo>
                  <a:pt x="276685" y="172422"/>
                </a:lnTo>
                <a:lnTo>
                  <a:pt x="276770" y="182801"/>
                </a:lnTo>
                <a:lnTo>
                  <a:pt x="276876" y="195800"/>
                </a:lnTo>
                <a:lnTo>
                  <a:pt x="276978" y="208254"/>
                </a:lnTo>
                <a:lnTo>
                  <a:pt x="277060" y="218284"/>
                </a:lnTo>
                <a:lnTo>
                  <a:pt x="302512" y="218284"/>
                </a:lnTo>
                <a:lnTo>
                  <a:pt x="331670" y="172558"/>
                </a:lnTo>
                <a:lnTo>
                  <a:pt x="331756" y="172422"/>
                </a:lnTo>
                <a:close/>
              </a:path>
              <a:path w="553085" h="220979">
                <a:moveTo>
                  <a:pt x="380595" y="172422"/>
                </a:moveTo>
                <a:lnTo>
                  <a:pt x="350878" y="172422"/>
                </a:lnTo>
                <a:lnTo>
                  <a:pt x="341016" y="218284"/>
                </a:lnTo>
                <a:lnTo>
                  <a:pt x="370846" y="218284"/>
                </a:lnTo>
                <a:lnTo>
                  <a:pt x="380566" y="172558"/>
                </a:lnTo>
                <a:lnTo>
                  <a:pt x="380595" y="172422"/>
                </a:lnTo>
                <a:close/>
              </a:path>
              <a:path w="553085" h="220979">
                <a:moveTo>
                  <a:pt x="518646" y="172422"/>
                </a:moveTo>
                <a:lnTo>
                  <a:pt x="486891" y="172422"/>
                </a:lnTo>
                <a:lnTo>
                  <a:pt x="481070" y="195800"/>
                </a:lnTo>
                <a:lnTo>
                  <a:pt x="474756" y="197013"/>
                </a:lnTo>
                <a:lnTo>
                  <a:pt x="467576" y="197740"/>
                </a:lnTo>
                <a:lnTo>
                  <a:pt x="512365" y="197740"/>
                </a:lnTo>
                <a:lnTo>
                  <a:pt x="518613" y="172558"/>
                </a:lnTo>
                <a:lnTo>
                  <a:pt x="518646" y="172422"/>
                </a:lnTo>
                <a:close/>
              </a:path>
              <a:path w="553085" h="220979">
                <a:moveTo>
                  <a:pt x="154066" y="4355"/>
                </a:moveTo>
                <a:lnTo>
                  <a:pt x="149639" y="4355"/>
                </a:lnTo>
                <a:lnTo>
                  <a:pt x="149757" y="106425"/>
                </a:lnTo>
                <a:lnTo>
                  <a:pt x="147266" y="114553"/>
                </a:lnTo>
                <a:lnTo>
                  <a:pt x="131662" y="166234"/>
                </a:lnTo>
                <a:lnTo>
                  <a:pt x="131019" y="168173"/>
                </a:lnTo>
                <a:lnTo>
                  <a:pt x="204052" y="168173"/>
                </a:lnTo>
                <a:lnTo>
                  <a:pt x="214588" y="162898"/>
                </a:lnTo>
                <a:lnTo>
                  <a:pt x="222705" y="155736"/>
                </a:lnTo>
                <a:lnTo>
                  <a:pt x="224976" y="152150"/>
                </a:lnTo>
                <a:lnTo>
                  <a:pt x="166348" y="152150"/>
                </a:lnTo>
                <a:lnTo>
                  <a:pt x="169717" y="139754"/>
                </a:lnTo>
                <a:lnTo>
                  <a:pt x="171328" y="133585"/>
                </a:lnTo>
                <a:lnTo>
                  <a:pt x="175217" y="119150"/>
                </a:lnTo>
                <a:lnTo>
                  <a:pt x="232578" y="119150"/>
                </a:lnTo>
                <a:lnTo>
                  <a:pt x="231082" y="113718"/>
                </a:lnTo>
                <a:lnTo>
                  <a:pt x="227961" y="108674"/>
                </a:lnTo>
                <a:lnTo>
                  <a:pt x="220901" y="103505"/>
                </a:lnTo>
                <a:lnTo>
                  <a:pt x="211834" y="101060"/>
                </a:lnTo>
                <a:lnTo>
                  <a:pt x="204081" y="100507"/>
                </a:lnTo>
                <a:lnTo>
                  <a:pt x="154066" y="100507"/>
                </a:lnTo>
                <a:lnTo>
                  <a:pt x="154066" y="4355"/>
                </a:lnTo>
                <a:close/>
              </a:path>
              <a:path w="553085" h="220979">
                <a:moveTo>
                  <a:pt x="419766" y="0"/>
                </a:moveTo>
                <a:lnTo>
                  <a:pt x="297093" y="0"/>
                </a:lnTo>
                <a:lnTo>
                  <a:pt x="297093" y="100351"/>
                </a:lnTo>
                <a:lnTo>
                  <a:pt x="253983" y="100351"/>
                </a:lnTo>
                <a:lnTo>
                  <a:pt x="234454" y="168173"/>
                </a:lnTo>
                <a:lnTo>
                  <a:pt x="264252" y="168173"/>
                </a:lnTo>
                <a:lnTo>
                  <a:pt x="276262" y="125727"/>
                </a:lnTo>
                <a:lnTo>
                  <a:pt x="301438" y="125727"/>
                </a:lnTo>
                <a:lnTo>
                  <a:pt x="301438" y="4355"/>
                </a:lnTo>
                <a:lnTo>
                  <a:pt x="419766" y="4355"/>
                </a:lnTo>
                <a:lnTo>
                  <a:pt x="419766" y="0"/>
                </a:lnTo>
                <a:close/>
              </a:path>
              <a:path w="553085" h="220979">
                <a:moveTo>
                  <a:pt x="301438" y="125727"/>
                </a:moveTo>
                <a:lnTo>
                  <a:pt x="276262" y="125727"/>
                </a:lnTo>
                <a:lnTo>
                  <a:pt x="276357" y="135194"/>
                </a:lnTo>
                <a:lnTo>
                  <a:pt x="276471" y="146621"/>
                </a:lnTo>
                <a:lnTo>
                  <a:pt x="276562" y="155736"/>
                </a:lnTo>
                <a:lnTo>
                  <a:pt x="276686" y="168173"/>
                </a:lnTo>
                <a:lnTo>
                  <a:pt x="301438" y="168173"/>
                </a:lnTo>
                <a:lnTo>
                  <a:pt x="301438" y="125727"/>
                </a:lnTo>
                <a:close/>
              </a:path>
              <a:path w="553085" h="220979">
                <a:moveTo>
                  <a:pt x="395925" y="100507"/>
                </a:moveTo>
                <a:lnTo>
                  <a:pt x="347721" y="100507"/>
                </a:lnTo>
                <a:lnTo>
                  <a:pt x="304583" y="168173"/>
                </a:lnTo>
                <a:lnTo>
                  <a:pt x="334518" y="168173"/>
                </a:lnTo>
                <a:lnTo>
                  <a:pt x="360512" y="127492"/>
                </a:lnTo>
                <a:lnTo>
                  <a:pt x="390215" y="127492"/>
                </a:lnTo>
                <a:lnTo>
                  <a:pt x="395719" y="101478"/>
                </a:lnTo>
                <a:lnTo>
                  <a:pt x="395807" y="101060"/>
                </a:lnTo>
                <a:lnTo>
                  <a:pt x="395925" y="100507"/>
                </a:lnTo>
                <a:close/>
              </a:path>
              <a:path w="553085" h="220979">
                <a:moveTo>
                  <a:pt x="390215" y="127492"/>
                </a:moveTo>
                <a:lnTo>
                  <a:pt x="360512" y="127492"/>
                </a:lnTo>
                <a:lnTo>
                  <a:pt x="351712" y="168173"/>
                </a:lnTo>
                <a:lnTo>
                  <a:pt x="381607" y="168173"/>
                </a:lnTo>
                <a:lnTo>
                  <a:pt x="390098" y="128043"/>
                </a:lnTo>
                <a:lnTo>
                  <a:pt x="390215" y="127492"/>
                </a:lnTo>
                <a:close/>
              </a:path>
              <a:path w="553085" h="220979">
                <a:moveTo>
                  <a:pt x="419766" y="4355"/>
                </a:moveTo>
                <a:lnTo>
                  <a:pt x="415421" y="4355"/>
                </a:lnTo>
                <a:lnTo>
                  <a:pt x="415372" y="125727"/>
                </a:lnTo>
                <a:lnTo>
                  <a:pt x="410499" y="133138"/>
                </a:lnTo>
                <a:lnTo>
                  <a:pt x="398804" y="164236"/>
                </a:lnTo>
                <a:lnTo>
                  <a:pt x="398707" y="164770"/>
                </a:lnTo>
                <a:lnTo>
                  <a:pt x="398360" y="168173"/>
                </a:lnTo>
                <a:lnTo>
                  <a:pt x="434331" y="168173"/>
                </a:lnTo>
                <a:lnTo>
                  <a:pt x="434331" y="164236"/>
                </a:lnTo>
                <a:lnTo>
                  <a:pt x="434771" y="162121"/>
                </a:lnTo>
                <a:lnTo>
                  <a:pt x="461764" y="120489"/>
                </a:lnTo>
                <a:lnTo>
                  <a:pt x="463858" y="120005"/>
                </a:lnTo>
                <a:lnTo>
                  <a:pt x="419766" y="120005"/>
                </a:lnTo>
                <a:lnTo>
                  <a:pt x="419766" y="4355"/>
                </a:lnTo>
                <a:close/>
              </a:path>
              <a:path w="553085" h="220979">
                <a:moveTo>
                  <a:pt x="524391" y="149240"/>
                </a:moveTo>
                <a:lnTo>
                  <a:pt x="466863" y="149240"/>
                </a:lnTo>
                <a:lnTo>
                  <a:pt x="462112" y="168173"/>
                </a:lnTo>
                <a:lnTo>
                  <a:pt x="519625" y="168173"/>
                </a:lnTo>
                <a:lnTo>
                  <a:pt x="524309" y="149568"/>
                </a:lnTo>
                <a:lnTo>
                  <a:pt x="524391" y="149240"/>
                </a:lnTo>
                <a:close/>
              </a:path>
              <a:path w="553085" h="220979">
                <a:moveTo>
                  <a:pt x="552757" y="4355"/>
                </a:moveTo>
                <a:lnTo>
                  <a:pt x="548363" y="4355"/>
                </a:lnTo>
                <a:lnTo>
                  <a:pt x="548363" y="168173"/>
                </a:lnTo>
                <a:lnTo>
                  <a:pt x="552757" y="168173"/>
                </a:lnTo>
                <a:lnTo>
                  <a:pt x="552757" y="4355"/>
                </a:lnTo>
                <a:close/>
              </a:path>
              <a:path w="553085" h="220979">
                <a:moveTo>
                  <a:pt x="232578" y="119150"/>
                </a:moveTo>
                <a:lnTo>
                  <a:pt x="195560" y="119150"/>
                </a:lnTo>
                <a:lnTo>
                  <a:pt x="202032" y="119738"/>
                </a:lnTo>
                <a:lnTo>
                  <a:pt x="201580" y="119738"/>
                </a:lnTo>
                <a:lnTo>
                  <a:pt x="203762" y="122778"/>
                </a:lnTo>
                <a:lnTo>
                  <a:pt x="205470" y="125107"/>
                </a:lnTo>
                <a:lnTo>
                  <a:pt x="205366" y="126942"/>
                </a:lnTo>
                <a:lnTo>
                  <a:pt x="181008" y="152150"/>
                </a:lnTo>
                <a:lnTo>
                  <a:pt x="224976" y="152150"/>
                </a:lnTo>
                <a:lnTo>
                  <a:pt x="228477" y="146621"/>
                </a:lnTo>
                <a:lnTo>
                  <a:pt x="231867" y="135544"/>
                </a:lnTo>
                <a:lnTo>
                  <a:pt x="232841" y="128043"/>
                </a:lnTo>
                <a:lnTo>
                  <a:pt x="232740" y="119738"/>
                </a:lnTo>
                <a:lnTo>
                  <a:pt x="232578" y="119150"/>
                </a:lnTo>
                <a:close/>
              </a:path>
              <a:path w="553085" h="220979">
                <a:moveTo>
                  <a:pt x="130823" y="100507"/>
                </a:moveTo>
                <a:lnTo>
                  <a:pt x="93776" y="100507"/>
                </a:lnTo>
                <a:lnTo>
                  <a:pt x="48541" y="149007"/>
                </a:lnTo>
                <a:lnTo>
                  <a:pt x="83170" y="149007"/>
                </a:lnTo>
                <a:lnTo>
                  <a:pt x="130823" y="100507"/>
                </a:lnTo>
                <a:close/>
              </a:path>
              <a:path w="553085" h="220979">
                <a:moveTo>
                  <a:pt x="529552" y="116996"/>
                </a:moveTo>
                <a:lnTo>
                  <a:pt x="486619" y="116996"/>
                </a:lnTo>
                <a:lnTo>
                  <a:pt x="495749" y="120489"/>
                </a:lnTo>
                <a:lnTo>
                  <a:pt x="494512" y="133138"/>
                </a:lnTo>
                <a:lnTo>
                  <a:pt x="528753" y="133138"/>
                </a:lnTo>
                <a:lnTo>
                  <a:pt x="529777" y="128043"/>
                </a:lnTo>
                <a:lnTo>
                  <a:pt x="530173" y="122778"/>
                </a:lnTo>
                <a:lnTo>
                  <a:pt x="530246" y="121815"/>
                </a:lnTo>
                <a:lnTo>
                  <a:pt x="529552" y="116996"/>
                </a:lnTo>
                <a:close/>
              </a:path>
              <a:path w="553085" h="220979">
                <a:moveTo>
                  <a:pt x="552757" y="0"/>
                </a:moveTo>
                <a:lnTo>
                  <a:pt x="430002" y="0"/>
                </a:lnTo>
                <a:lnTo>
                  <a:pt x="430002" y="110207"/>
                </a:lnTo>
                <a:lnTo>
                  <a:pt x="426292" y="113146"/>
                </a:lnTo>
                <a:lnTo>
                  <a:pt x="422874" y="116426"/>
                </a:lnTo>
                <a:lnTo>
                  <a:pt x="419766" y="120005"/>
                </a:lnTo>
                <a:lnTo>
                  <a:pt x="463858" y="120005"/>
                </a:lnTo>
                <a:lnTo>
                  <a:pt x="477425" y="116996"/>
                </a:lnTo>
                <a:lnTo>
                  <a:pt x="529552" y="116996"/>
                </a:lnTo>
                <a:lnTo>
                  <a:pt x="529256" y="114944"/>
                </a:lnTo>
                <a:lnTo>
                  <a:pt x="525905" y="107917"/>
                </a:lnTo>
                <a:lnTo>
                  <a:pt x="525062" y="107122"/>
                </a:lnTo>
                <a:lnTo>
                  <a:pt x="434331" y="107122"/>
                </a:lnTo>
                <a:lnTo>
                  <a:pt x="434331" y="4355"/>
                </a:lnTo>
                <a:lnTo>
                  <a:pt x="552757" y="4355"/>
                </a:lnTo>
                <a:lnTo>
                  <a:pt x="552757" y="0"/>
                </a:lnTo>
                <a:close/>
              </a:path>
              <a:path w="553085" h="220979">
                <a:moveTo>
                  <a:pt x="484829" y="93834"/>
                </a:moveTo>
                <a:lnTo>
                  <a:pt x="473634" y="94344"/>
                </a:lnTo>
                <a:lnTo>
                  <a:pt x="460923" y="96303"/>
                </a:lnTo>
                <a:lnTo>
                  <a:pt x="447535" y="100351"/>
                </a:lnTo>
                <a:lnTo>
                  <a:pt x="434331" y="107122"/>
                </a:lnTo>
                <a:lnTo>
                  <a:pt x="525062" y="107122"/>
                </a:lnTo>
                <a:lnTo>
                  <a:pt x="519079" y="101478"/>
                </a:lnTo>
                <a:lnTo>
                  <a:pt x="509773" y="97107"/>
                </a:lnTo>
                <a:lnTo>
                  <a:pt x="498264" y="94621"/>
                </a:lnTo>
                <a:lnTo>
                  <a:pt x="484829" y="93834"/>
                </a:lnTo>
                <a:close/>
              </a:path>
              <a:path w="553085" h="220979">
                <a:moveTo>
                  <a:pt x="286922" y="0"/>
                </a:moveTo>
                <a:lnTo>
                  <a:pt x="164200" y="0"/>
                </a:lnTo>
                <a:lnTo>
                  <a:pt x="164200" y="100507"/>
                </a:lnTo>
                <a:lnTo>
                  <a:pt x="204081" y="100507"/>
                </a:lnTo>
                <a:lnTo>
                  <a:pt x="201904" y="100351"/>
                </a:lnTo>
                <a:lnTo>
                  <a:pt x="168577" y="100351"/>
                </a:lnTo>
                <a:lnTo>
                  <a:pt x="168577" y="4355"/>
                </a:lnTo>
                <a:lnTo>
                  <a:pt x="286922" y="4355"/>
                </a:lnTo>
                <a:lnTo>
                  <a:pt x="286922" y="0"/>
                </a:lnTo>
                <a:close/>
              </a:path>
              <a:path w="553085" h="220979">
                <a:moveTo>
                  <a:pt x="286922" y="4355"/>
                </a:moveTo>
                <a:lnTo>
                  <a:pt x="282463" y="4355"/>
                </a:lnTo>
                <a:lnTo>
                  <a:pt x="282495" y="100351"/>
                </a:lnTo>
                <a:lnTo>
                  <a:pt x="286922" y="100351"/>
                </a:lnTo>
                <a:lnTo>
                  <a:pt x="286922" y="435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9" name="object 9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8462" y="2755772"/>
            <a:ext cx="221932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355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Evolución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presupuestos</a:t>
            </a:r>
            <a:r>
              <a:rPr sz="15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endParaRPr sz="1500">
              <a:latin typeface="Arial"/>
              <a:cs typeface="Arial"/>
            </a:endParaRPr>
          </a:p>
          <a:p>
            <a:pPr marL="299085" marR="2451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Principales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partidas presupuestarias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Peso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tipo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gasto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funcional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Financiación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privada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Inversiones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13" name="object 13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4834" y="180556"/>
            <a:ext cx="2654300" cy="60963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373117" y="1896237"/>
            <a:ext cx="236918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presupuesto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sanitario </a:t>
            </a:r>
            <a:r>
              <a:rPr sz="1400" dirty="0">
                <a:latin typeface="Arial"/>
                <a:cs typeface="Arial"/>
              </a:rPr>
              <a:t>andaluz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aumentado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sostenida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2023</a:t>
            </a:r>
            <a:r>
              <a:rPr sz="1400" spc="34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spc="-20" dirty="0">
                <a:latin typeface="Arial"/>
                <a:cs typeface="Arial"/>
              </a:rPr>
              <a:t>2026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28391" y="1889505"/>
            <a:ext cx="913130" cy="913130"/>
            <a:chOff x="3128391" y="1889505"/>
            <a:chExt cx="913130" cy="913130"/>
          </a:xfrm>
        </p:grpSpPr>
        <p:sp>
          <p:nvSpPr>
            <p:cNvPr id="16" name="object 16"/>
            <p:cNvSpPr/>
            <p:nvPr/>
          </p:nvSpPr>
          <p:spPr>
            <a:xfrm>
              <a:off x="3134741" y="1895855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449960" y="0"/>
                  </a:moveTo>
                  <a:lnTo>
                    <a:pt x="400927" y="2641"/>
                  </a:lnTo>
                  <a:lnTo>
                    <a:pt x="353424" y="10382"/>
                  </a:lnTo>
                  <a:lnTo>
                    <a:pt x="307726" y="22949"/>
                  </a:lnTo>
                  <a:lnTo>
                    <a:pt x="264107" y="40066"/>
                  </a:lnTo>
                  <a:lnTo>
                    <a:pt x="222842" y="61458"/>
                  </a:lnTo>
                  <a:lnTo>
                    <a:pt x="184205" y="86851"/>
                  </a:lnTo>
                  <a:lnTo>
                    <a:pt x="148471" y="115970"/>
                  </a:lnTo>
                  <a:lnTo>
                    <a:pt x="115913" y="148541"/>
                  </a:lnTo>
                  <a:lnTo>
                    <a:pt x="86807" y="184288"/>
                  </a:lnTo>
                  <a:lnTo>
                    <a:pt x="61425" y="222936"/>
                  </a:lnTo>
                  <a:lnTo>
                    <a:pt x="40043" y="264212"/>
                  </a:lnTo>
                  <a:lnTo>
                    <a:pt x="22936" y="307839"/>
                  </a:lnTo>
                  <a:lnTo>
                    <a:pt x="10376" y="353544"/>
                  </a:lnTo>
                  <a:lnTo>
                    <a:pt x="2639" y="401052"/>
                  </a:lnTo>
                  <a:lnTo>
                    <a:pt x="0" y="450088"/>
                  </a:lnTo>
                  <a:lnTo>
                    <a:pt x="2639" y="499121"/>
                  </a:lnTo>
                  <a:lnTo>
                    <a:pt x="10376" y="546624"/>
                  </a:lnTo>
                  <a:lnTo>
                    <a:pt x="22936" y="592322"/>
                  </a:lnTo>
                  <a:lnTo>
                    <a:pt x="40043" y="635941"/>
                  </a:lnTo>
                  <a:lnTo>
                    <a:pt x="61425" y="677206"/>
                  </a:lnTo>
                  <a:lnTo>
                    <a:pt x="86807" y="715843"/>
                  </a:lnTo>
                  <a:lnTo>
                    <a:pt x="115913" y="751577"/>
                  </a:lnTo>
                  <a:lnTo>
                    <a:pt x="148471" y="784135"/>
                  </a:lnTo>
                  <a:lnTo>
                    <a:pt x="184205" y="813241"/>
                  </a:lnTo>
                  <a:lnTo>
                    <a:pt x="222842" y="838623"/>
                  </a:lnTo>
                  <a:lnTo>
                    <a:pt x="264107" y="860005"/>
                  </a:lnTo>
                  <a:lnTo>
                    <a:pt x="307726" y="877112"/>
                  </a:lnTo>
                  <a:lnTo>
                    <a:pt x="353424" y="889672"/>
                  </a:lnTo>
                  <a:lnTo>
                    <a:pt x="400927" y="897409"/>
                  </a:lnTo>
                  <a:lnTo>
                    <a:pt x="449960" y="900049"/>
                  </a:lnTo>
                  <a:lnTo>
                    <a:pt x="498994" y="897409"/>
                  </a:lnTo>
                  <a:lnTo>
                    <a:pt x="546497" y="889672"/>
                  </a:lnTo>
                  <a:lnTo>
                    <a:pt x="592195" y="877112"/>
                  </a:lnTo>
                  <a:lnTo>
                    <a:pt x="635814" y="860005"/>
                  </a:lnTo>
                  <a:lnTo>
                    <a:pt x="677079" y="838623"/>
                  </a:lnTo>
                  <a:lnTo>
                    <a:pt x="715716" y="813241"/>
                  </a:lnTo>
                  <a:lnTo>
                    <a:pt x="751450" y="784135"/>
                  </a:lnTo>
                  <a:lnTo>
                    <a:pt x="784008" y="751577"/>
                  </a:lnTo>
                  <a:lnTo>
                    <a:pt x="813114" y="715843"/>
                  </a:lnTo>
                  <a:lnTo>
                    <a:pt x="838496" y="677206"/>
                  </a:lnTo>
                  <a:lnTo>
                    <a:pt x="859878" y="635941"/>
                  </a:lnTo>
                  <a:lnTo>
                    <a:pt x="876985" y="592322"/>
                  </a:lnTo>
                  <a:lnTo>
                    <a:pt x="889545" y="546624"/>
                  </a:lnTo>
                  <a:lnTo>
                    <a:pt x="897282" y="499121"/>
                  </a:lnTo>
                  <a:lnTo>
                    <a:pt x="899921" y="450088"/>
                  </a:lnTo>
                  <a:lnTo>
                    <a:pt x="897282" y="401052"/>
                  </a:lnTo>
                  <a:lnTo>
                    <a:pt x="889545" y="353544"/>
                  </a:lnTo>
                  <a:lnTo>
                    <a:pt x="876985" y="307839"/>
                  </a:lnTo>
                  <a:lnTo>
                    <a:pt x="859878" y="264212"/>
                  </a:lnTo>
                  <a:lnTo>
                    <a:pt x="838496" y="222936"/>
                  </a:lnTo>
                  <a:lnTo>
                    <a:pt x="813114" y="184288"/>
                  </a:lnTo>
                  <a:lnTo>
                    <a:pt x="784008" y="148541"/>
                  </a:lnTo>
                  <a:lnTo>
                    <a:pt x="751450" y="115970"/>
                  </a:lnTo>
                  <a:lnTo>
                    <a:pt x="715716" y="86851"/>
                  </a:lnTo>
                  <a:lnTo>
                    <a:pt x="677079" y="61458"/>
                  </a:lnTo>
                  <a:lnTo>
                    <a:pt x="635814" y="40066"/>
                  </a:lnTo>
                  <a:lnTo>
                    <a:pt x="592195" y="22949"/>
                  </a:lnTo>
                  <a:lnTo>
                    <a:pt x="546497" y="10382"/>
                  </a:lnTo>
                  <a:lnTo>
                    <a:pt x="498994" y="2641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34741" y="1895855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0" y="450088"/>
                  </a:moveTo>
                  <a:lnTo>
                    <a:pt x="2639" y="401052"/>
                  </a:lnTo>
                  <a:lnTo>
                    <a:pt x="10376" y="353544"/>
                  </a:lnTo>
                  <a:lnTo>
                    <a:pt x="22936" y="307839"/>
                  </a:lnTo>
                  <a:lnTo>
                    <a:pt x="40043" y="264212"/>
                  </a:lnTo>
                  <a:lnTo>
                    <a:pt x="61425" y="222936"/>
                  </a:lnTo>
                  <a:lnTo>
                    <a:pt x="86807" y="184288"/>
                  </a:lnTo>
                  <a:lnTo>
                    <a:pt x="115913" y="148541"/>
                  </a:lnTo>
                  <a:lnTo>
                    <a:pt x="148471" y="115970"/>
                  </a:lnTo>
                  <a:lnTo>
                    <a:pt x="184205" y="86851"/>
                  </a:lnTo>
                  <a:lnTo>
                    <a:pt x="222842" y="61458"/>
                  </a:lnTo>
                  <a:lnTo>
                    <a:pt x="264107" y="40066"/>
                  </a:lnTo>
                  <a:lnTo>
                    <a:pt x="307726" y="22949"/>
                  </a:lnTo>
                  <a:lnTo>
                    <a:pt x="353424" y="10382"/>
                  </a:lnTo>
                  <a:lnTo>
                    <a:pt x="400927" y="2641"/>
                  </a:lnTo>
                  <a:lnTo>
                    <a:pt x="449960" y="0"/>
                  </a:lnTo>
                  <a:lnTo>
                    <a:pt x="498994" y="2641"/>
                  </a:lnTo>
                  <a:lnTo>
                    <a:pt x="546497" y="10382"/>
                  </a:lnTo>
                  <a:lnTo>
                    <a:pt x="592195" y="22949"/>
                  </a:lnTo>
                  <a:lnTo>
                    <a:pt x="635814" y="40066"/>
                  </a:lnTo>
                  <a:lnTo>
                    <a:pt x="677079" y="61458"/>
                  </a:lnTo>
                  <a:lnTo>
                    <a:pt x="715716" y="86851"/>
                  </a:lnTo>
                  <a:lnTo>
                    <a:pt x="751450" y="115970"/>
                  </a:lnTo>
                  <a:lnTo>
                    <a:pt x="784008" y="148541"/>
                  </a:lnTo>
                  <a:lnTo>
                    <a:pt x="813114" y="184288"/>
                  </a:lnTo>
                  <a:lnTo>
                    <a:pt x="838496" y="222936"/>
                  </a:lnTo>
                  <a:lnTo>
                    <a:pt x="859878" y="264212"/>
                  </a:lnTo>
                  <a:lnTo>
                    <a:pt x="876985" y="307839"/>
                  </a:lnTo>
                  <a:lnTo>
                    <a:pt x="889545" y="353544"/>
                  </a:lnTo>
                  <a:lnTo>
                    <a:pt x="897282" y="401052"/>
                  </a:lnTo>
                  <a:lnTo>
                    <a:pt x="899921" y="450088"/>
                  </a:lnTo>
                  <a:lnTo>
                    <a:pt x="897282" y="499121"/>
                  </a:lnTo>
                  <a:lnTo>
                    <a:pt x="889545" y="546624"/>
                  </a:lnTo>
                  <a:lnTo>
                    <a:pt x="876985" y="592322"/>
                  </a:lnTo>
                  <a:lnTo>
                    <a:pt x="859878" y="635941"/>
                  </a:lnTo>
                  <a:lnTo>
                    <a:pt x="838496" y="677206"/>
                  </a:lnTo>
                  <a:lnTo>
                    <a:pt x="813114" y="715843"/>
                  </a:lnTo>
                  <a:lnTo>
                    <a:pt x="784008" y="751577"/>
                  </a:lnTo>
                  <a:lnTo>
                    <a:pt x="751450" y="784135"/>
                  </a:lnTo>
                  <a:lnTo>
                    <a:pt x="715716" y="813241"/>
                  </a:lnTo>
                  <a:lnTo>
                    <a:pt x="677079" y="838623"/>
                  </a:lnTo>
                  <a:lnTo>
                    <a:pt x="635814" y="860005"/>
                  </a:lnTo>
                  <a:lnTo>
                    <a:pt x="592195" y="877112"/>
                  </a:lnTo>
                  <a:lnTo>
                    <a:pt x="546497" y="889672"/>
                  </a:lnTo>
                  <a:lnTo>
                    <a:pt x="498994" y="897409"/>
                  </a:lnTo>
                  <a:lnTo>
                    <a:pt x="449960" y="900049"/>
                  </a:lnTo>
                  <a:lnTo>
                    <a:pt x="400927" y="897409"/>
                  </a:lnTo>
                  <a:lnTo>
                    <a:pt x="353424" y="889672"/>
                  </a:lnTo>
                  <a:lnTo>
                    <a:pt x="307726" y="877112"/>
                  </a:lnTo>
                  <a:lnTo>
                    <a:pt x="264107" y="860005"/>
                  </a:lnTo>
                  <a:lnTo>
                    <a:pt x="222842" y="838623"/>
                  </a:lnTo>
                  <a:lnTo>
                    <a:pt x="184205" y="813241"/>
                  </a:lnTo>
                  <a:lnTo>
                    <a:pt x="148471" y="784135"/>
                  </a:lnTo>
                  <a:lnTo>
                    <a:pt x="115913" y="751577"/>
                  </a:lnTo>
                  <a:lnTo>
                    <a:pt x="86807" y="715843"/>
                  </a:lnTo>
                  <a:lnTo>
                    <a:pt x="61425" y="677206"/>
                  </a:lnTo>
                  <a:lnTo>
                    <a:pt x="40043" y="635941"/>
                  </a:lnTo>
                  <a:lnTo>
                    <a:pt x="22936" y="592322"/>
                  </a:lnTo>
                  <a:lnTo>
                    <a:pt x="10376" y="546624"/>
                  </a:lnTo>
                  <a:lnTo>
                    <a:pt x="2639" y="499121"/>
                  </a:lnTo>
                  <a:lnTo>
                    <a:pt x="0" y="45008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83660" y="2214753"/>
            <a:ext cx="4089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16%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73117" y="3167252"/>
            <a:ext cx="235077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Sin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embargo,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presupuesto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persona,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existen </a:t>
            </a:r>
            <a:r>
              <a:rPr sz="1400" b="1" dirty="0">
                <a:latin typeface="Arial"/>
                <a:cs typeface="Arial"/>
              </a:rPr>
              <a:t>diferencias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negativas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mas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500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euros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algunas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CCAA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02021" y="3220622"/>
            <a:ext cx="784225" cy="650875"/>
            <a:chOff x="3202021" y="3220622"/>
            <a:chExt cx="784225" cy="650875"/>
          </a:xfrm>
        </p:grpSpPr>
        <p:sp>
          <p:nvSpPr>
            <p:cNvPr id="21" name="object 21"/>
            <p:cNvSpPr/>
            <p:nvPr/>
          </p:nvSpPr>
          <p:spPr>
            <a:xfrm>
              <a:off x="3202013" y="3324275"/>
              <a:ext cx="784225" cy="547370"/>
            </a:xfrm>
            <a:custGeom>
              <a:avLst/>
              <a:gdLst/>
              <a:ahLst/>
              <a:cxnLst/>
              <a:rect l="l" t="t" r="r" b="b"/>
              <a:pathLst>
                <a:path w="784225" h="547370">
                  <a:moveTo>
                    <a:pt x="722134" y="322199"/>
                  </a:moveTo>
                  <a:lnTo>
                    <a:pt x="682205" y="282219"/>
                  </a:lnTo>
                  <a:lnTo>
                    <a:pt x="513842" y="450684"/>
                  </a:lnTo>
                  <a:lnTo>
                    <a:pt x="513842" y="387007"/>
                  </a:lnTo>
                  <a:lnTo>
                    <a:pt x="457339" y="387007"/>
                  </a:lnTo>
                  <a:lnTo>
                    <a:pt x="457339" y="547192"/>
                  </a:lnTo>
                  <a:lnTo>
                    <a:pt x="617435" y="547192"/>
                  </a:lnTo>
                  <a:lnTo>
                    <a:pt x="617435" y="490651"/>
                  </a:lnTo>
                  <a:lnTo>
                    <a:pt x="553796" y="490651"/>
                  </a:lnTo>
                  <a:lnTo>
                    <a:pt x="722134" y="322199"/>
                  </a:lnTo>
                  <a:close/>
                </a:path>
                <a:path w="784225" h="547370">
                  <a:moveTo>
                    <a:pt x="783742" y="75387"/>
                  </a:moveTo>
                  <a:lnTo>
                    <a:pt x="777824" y="46037"/>
                  </a:lnTo>
                  <a:lnTo>
                    <a:pt x="761669" y="22085"/>
                  </a:lnTo>
                  <a:lnTo>
                    <a:pt x="737717" y="5930"/>
                  </a:lnTo>
                  <a:lnTo>
                    <a:pt x="708380" y="0"/>
                  </a:lnTo>
                  <a:lnTo>
                    <a:pt x="557441" y="0"/>
                  </a:lnTo>
                  <a:lnTo>
                    <a:pt x="171323" y="395744"/>
                  </a:lnTo>
                  <a:lnTo>
                    <a:pt x="75336" y="395744"/>
                  </a:lnTo>
                  <a:lnTo>
                    <a:pt x="46012" y="401675"/>
                  </a:lnTo>
                  <a:lnTo>
                    <a:pt x="22072" y="417830"/>
                  </a:lnTo>
                  <a:lnTo>
                    <a:pt x="5918" y="441794"/>
                  </a:lnTo>
                  <a:lnTo>
                    <a:pt x="0" y="471131"/>
                  </a:lnTo>
                  <a:lnTo>
                    <a:pt x="5918" y="500468"/>
                  </a:lnTo>
                  <a:lnTo>
                    <a:pt x="22072" y="524433"/>
                  </a:lnTo>
                  <a:lnTo>
                    <a:pt x="46012" y="540588"/>
                  </a:lnTo>
                  <a:lnTo>
                    <a:pt x="75336" y="546506"/>
                  </a:lnTo>
                  <a:lnTo>
                    <a:pt x="234810" y="546506"/>
                  </a:lnTo>
                  <a:lnTo>
                    <a:pt x="620915" y="150761"/>
                  </a:lnTo>
                  <a:lnTo>
                    <a:pt x="708380" y="150761"/>
                  </a:lnTo>
                  <a:lnTo>
                    <a:pt x="737717" y="144843"/>
                  </a:lnTo>
                  <a:lnTo>
                    <a:pt x="761669" y="128689"/>
                  </a:lnTo>
                  <a:lnTo>
                    <a:pt x="777824" y="104724"/>
                  </a:lnTo>
                  <a:lnTo>
                    <a:pt x="783742" y="753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1020" y="3220622"/>
              <a:ext cx="119616" cy="34109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7972043" y="1894967"/>
            <a:ext cx="913130" cy="913130"/>
            <a:chOff x="7972043" y="1894967"/>
            <a:chExt cx="913130" cy="913130"/>
          </a:xfrm>
        </p:grpSpPr>
        <p:sp>
          <p:nvSpPr>
            <p:cNvPr id="24" name="object 24"/>
            <p:cNvSpPr/>
            <p:nvPr/>
          </p:nvSpPr>
          <p:spPr>
            <a:xfrm>
              <a:off x="7978393" y="1901317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449960" y="0"/>
                  </a:moveTo>
                  <a:lnTo>
                    <a:pt x="400927" y="2639"/>
                  </a:lnTo>
                  <a:lnTo>
                    <a:pt x="353424" y="10376"/>
                  </a:lnTo>
                  <a:lnTo>
                    <a:pt x="307726" y="22936"/>
                  </a:lnTo>
                  <a:lnTo>
                    <a:pt x="264107" y="40043"/>
                  </a:lnTo>
                  <a:lnTo>
                    <a:pt x="222842" y="61425"/>
                  </a:lnTo>
                  <a:lnTo>
                    <a:pt x="184205" y="86807"/>
                  </a:lnTo>
                  <a:lnTo>
                    <a:pt x="148471" y="115913"/>
                  </a:lnTo>
                  <a:lnTo>
                    <a:pt x="115913" y="148471"/>
                  </a:lnTo>
                  <a:lnTo>
                    <a:pt x="86807" y="184205"/>
                  </a:lnTo>
                  <a:lnTo>
                    <a:pt x="61425" y="222842"/>
                  </a:lnTo>
                  <a:lnTo>
                    <a:pt x="40043" y="264107"/>
                  </a:lnTo>
                  <a:lnTo>
                    <a:pt x="22936" y="307726"/>
                  </a:lnTo>
                  <a:lnTo>
                    <a:pt x="10376" y="353424"/>
                  </a:lnTo>
                  <a:lnTo>
                    <a:pt x="2639" y="400927"/>
                  </a:lnTo>
                  <a:lnTo>
                    <a:pt x="0" y="449961"/>
                  </a:lnTo>
                  <a:lnTo>
                    <a:pt x="2639" y="498994"/>
                  </a:lnTo>
                  <a:lnTo>
                    <a:pt x="10376" y="546497"/>
                  </a:lnTo>
                  <a:lnTo>
                    <a:pt x="22936" y="592195"/>
                  </a:lnTo>
                  <a:lnTo>
                    <a:pt x="40043" y="635814"/>
                  </a:lnTo>
                  <a:lnTo>
                    <a:pt x="61425" y="677079"/>
                  </a:lnTo>
                  <a:lnTo>
                    <a:pt x="86807" y="715716"/>
                  </a:lnTo>
                  <a:lnTo>
                    <a:pt x="115913" y="751450"/>
                  </a:lnTo>
                  <a:lnTo>
                    <a:pt x="148471" y="784008"/>
                  </a:lnTo>
                  <a:lnTo>
                    <a:pt x="184205" y="813114"/>
                  </a:lnTo>
                  <a:lnTo>
                    <a:pt x="222842" y="838496"/>
                  </a:lnTo>
                  <a:lnTo>
                    <a:pt x="264107" y="859878"/>
                  </a:lnTo>
                  <a:lnTo>
                    <a:pt x="307726" y="876985"/>
                  </a:lnTo>
                  <a:lnTo>
                    <a:pt x="353424" y="889545"/>
                  </a:lnTo>
                  <a:lnTo>
                    <a:pt x="400927" y="897282"/>
                  </a:lnTo>
                  <a:lnTo>
                    <a:pt x="449960" y="899922"/>
                  </a:lnTo>
                  <a:lnTo>
                    <a:pt x="498996" y="897282"/>
                  </a:lnTo>
                  <a:lnTo>
                    <a:pt x="546504" y="889545"/>
                  </a:lnTo>
                  <a:lnTo>
                    <a:pt x="592209" y="876985"/>
                  </a:lnTo>
                  <a:lnTo>
                    <a:pt x="635836" y="859878"/>
                  </a:lnTo>
                  <a:lnTo>
                    <a:pt x="677112" y="838496"/>
                  </a:lnTo>
                  <a:lnTo>
                    <a:pt x="715760" y="813114"/>
                  </a:lnTo>
                  <a:lnTo>
                    <a:pt x="751507" y="784008"/>
                  </a:lnTo>
                  <a:lnTo>
                    <a:pt x="784078" y="751450"/>
                  </a:lnTo>
                  <a:lnTo>
                    <a:pt x="813197" y="715716"/>
                  </a:lnTo>
                  <a:lnTo>
                    <a:pt x="838590" y="677079"/>
                  </a:lnTo>
                  <a:lnTo>
                    <a:pt x="859982" y="635814"/>
                  </a:lnTo>
                  <a:lnTo>
                    <a:pt x="877099" y="592195"/>
                  </a:lnTo>
                  <a:lnTo>
                    <a:pt x="889666" y="546497"/>
                  </a:lnTo>
                  <a:lnTo>
                    <a:pt x="897407" y="498994"/>
                  </a:lnTo>
                  <a:lnTo>
                    <a:pt x="900049" y="449961"/>
                  </a:lnTo>
                  <a:lnTo>
                    <a:pt x="897407" y="400927"/>
                  </a:lnTo>
                  <a:lnTo>
                    <a:pt x="889666" y="353424"/>
                  </a:lnTo>
                  <a:lnTo>
                    <a:pt x="877099" y="307726"/>
                  </a:lnTo>
                  <a:lnTo>
                    <a:pt x="859982" y="264107"/>
                  </a:lnTo>
                  <a:lnTo>
                    <a:pt x="838590" y="222842"/>
                  </a:lnTo>
                  <a:lnTo>
                    <a:pt x="813197" y="184205"/>
                  </a:lnTo>
                  <a:lnTo>
                    <a:pt x="784078" y="148471"/>
                  </a:lnTo>
                  <a:lnTo>
                    <a:pt x="751507" y="115913"/>
                  </a:lnTo>
                  <a:lnTo>
                    <a:pt x="715760" y="86807"/>
                  </a:lnTo>
                  <a:lnTo>
                    <a:pt x="677112" y="61425"/>
                  </a:lnTo>
                  <a:lnTo>
                    <a:pt x="635836" y="40043"/>
                  </a:lnTo>
                  <a:lnTo>
                    <a:pt x="592209" y="22936"/>
                  </a:lnTo>
                  <a:lnTo>
                    <a:pt x="546504" y="10376"/>
                  </a:lnTo>
                  <a:lnTo>
                    <a:pt x="498996" y="2639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978393" y="1901317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0" y="449961"/>
                  </a:moveTo>
                  <a:lnTo>
                    <a:pt x="2639" y="400927"/>
                  </a:lnTo>
                  <a:lnTo>
                    <a:pt x="10376" y="353424"/>
                  </a:lnTo>
                  <a:lnTo>
                    <a:pt x="22936" y="307726"/>
                  </a:lnTo>
                  <a:lnTo>
                    <a:pt x="40043" y="264107"/>
                  </a:lnTo>
                  <a:lnTo>
                    <a:pt x="61425" y="222842"/>
                  </a:lnTo>
                  <a:lnTo>
                    <a:pt x="86807" y="184205"/>
                  </a:lnTo>
                  <a:lnTo>
                    <a:pt x="115913" y="148471"/>
                  </a:lnTo>
                  <a:lnTo>
                    <a:pt x="148471" y="115913"/>
                  </a:lnTo>
                  <a:lnTo>
                    <a:pt x="184205" y="86807"/>
                  </a:lnTo>
                  <a:lnTo>
                    <a:pt x="222842" y="61425"/>
                  </a:lnTo>
                  <a:lnTo>
                    <a:pt x="264107" y="40043"/>
                  </a:lnTo>
                  <a:lnTo>
                    <a:pt x="307726" y="22936"/>
                  </a:lnTo>
                  <a:lnTo>
                    <a:pt x="353424" y="10376"/>
                  </a:lnTo>
                  <a:lnTo>
                    <a:pt x="400927" y="2639"/>
                  </a:lnTo>
                  <a:lnTo>
                    <a:pt x="449960" y="0"/>
                  </a:lnTo>
                  <a:lnTo>
                    <a:pt x="498996" y="2639"/>
                  </a:lnTo>
                  <a:lnTo>
                    <a:pt x="546504" y="10376"/>
                  </a:lnTo>
                  <a:lnTo>
                    <a:pt x="592209" y="22936"/>
                  </a:lnTo>
                  <a:lnTo>
                    <a:pt x="635836" y="40043"/>
                  </a:lnTo>
                  <a:lnTo>
                    <a:pt x="677112" y="61425"/>
                  </a:lnTo>
                  <a:lnTo>
                    <a:pt x="715760" y="86807"/>
                  </a:lnTo>
                  <a:lnTo>
                    <a:pt x="751507" y="115913"/>
                  </a:lnTo>
                  <a:lnTo>
                    <a:pt x="784078" y="148471"/>
                  </a:lnTo>
                  <a:lnTo>
                    <a:pt x="813197" y="184205"/>
                  </a:lnTo>
                  <a:lnTo>
                    <a:pt x="838590" y="222842"/>
                  </a:lnTo>
                  <a:lnTo>
                    <a:pt x="859982" y="264107"/>
                  </a:lnTo>
                  <a:lnTo>
                    <a:pt x="877099" y="307726"/>
                  </a:lnTo>
                  <a:lnTo>
                    <a:pt x="889666" y="353424"/>
                  </a:lnTo>
                  <a:lnTo>
                    <a:pt x="897407" y="400927"/>
                  </a:lnTo>
                  <a:lnTo>
                    <a:pt x="900049" y="449961"/>
                  </a:lnTo>
                  <a:lnTo>
                    <a:pt x="897407" y="498994"/>
                  </a:lnTo>
                  <a:lnTo>
                    <a:pt x="889666" y="546497"/>
                  </a:lnTo>
                  <a:lnTo>
                    <a:pt x="877099" y="592195"/>
                  </a:lnTo>
                  <a:lnTo>
                    <a:pt x="859982" y="635814"/>
                  </a:lnTo>
                  <a:lnTo>
                    <a:pt x="838590" y="677079"/>
                  </a:lnTo>
                  <a:lnTo>
                    <a:pt x="813197" y="715716"/>
                  </a:lnTo>
                  <a:lnTo>
                    <a:pt x="784078" y="751450"/>
                  </a:lnTo>
                  <a:lnTo>
                    <a:pt x="751507" y="784008"/>
                  </a:lnTo>
                  <a:lnTo>
                    <a:pt x="715760" y="813114"/>
                  </a:lnTo>
                  <a:lnTo>
                    <a:pt x="677112" y="838496"/>
                  </a:lnTo>
                  <a:lnTo>
                    <a:pt x="635836" y="859878"/>
                  </a:lnTo>
                  <a:lnTo>
                    <a:pt x="592209" y="876985"/>
                  </a:lnTo>
                  <a:lnTo>
                    <a:pt x="546504" y="889545"/>
                  </a:lnTo>
                  <a:lnTo>
                    <a:pt x="498996" y="897282"/>
                  </a:lnTo>
                  <a:lnTo>
                    <a:pt x="449960" y="899922"/>
                  </a:lnTo>
                  <a:lnTo>
                    <a:pt x="400927" y="897282"/>
                  </a:lnTo>
                  <a:lnTo>
                    <a:pt x="353424" y="889545"/>
                  </a:lnTo>
                  <a:lnTo>
                    <a:pt x="307726" y="876985"/>
                  </a:lnTo>
                  <a:lnTo>
                    <a:pt x="264107" y="859878"/>
                  </a:lnTo>
                  <a:lnTo>
                    <a:pt x="222842" y="838496"/>
                  </a:lnTo>
                  <a:lnTo>
                    <a:pt x="184205" y="813114"/>
                  </a:lnTo>
                  <a:lnTo>
                    <a:pt x="148471" y="784008"/>
                  </a:lnTo>
                  <a:lnTo>
                    <a:pt x="115913" y="751450"/>
                  </a:lnTo>
                  <a:lnTo>
                    <a:pt x="86807" y="715716"/>
                  </a:lnTo>
                  <a:lnTo>
                    <a:pt x="61425" y="677079"/>
                  </a:lnTo>
                  <a:lnTo>
                    <a:pt x="40043" y="635814"/>
                  </a:lnTo>
                  <a:lnTo>
                    <a:pt x="22936" y="592195"/>
                  </a:lnTo>
                  <a:lnTo>
                    <a:pt x="10376" y="546497"/>
                  </a:lnTo>
                  <a:lnTo>
                    <a:pt x="2639" y="498994"/>
                  </a:lnTo>
                  <a:lnTo>
                    <a:pt x="0" y="449961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227821" y="2220214"/>
            <a:ext cx="4089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97%</a:t>
            </a:r>
            <a:endParaRPr sz="15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73117" y="4716221"/>
            <a:ext cx="2529205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Considerando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presupuesto </a:t>
            </a:r>
            <a:r>
              <a:rPr sz="1400" dirty="0">
                <a:latin typeface="Arial"/>
                <a:cs typeface="Arial"/>
              </a:rPr>
              <a:t>persona,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debería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recibir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3.400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millones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euros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089263" y="1844116"/>
            <a:ext cx="2709545" cy="66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entidad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recibe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mayoría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presupuesto.</a:t>
            </a:r>
            <a:r>
              <a:rPr sz="1400" spc="3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Donde </a:t>
            </a:r>
            <a:r>
              <a:rPr sz="1400" dirty="0">
                <a:latin typeface="Arial"/>
                <a:cs typeface="Arial"/>
              </a:rPr>
              <a:t>destacan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partidas: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89263" y="2484882"/>
            <a:ext cx="276733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Atención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sanitaria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77%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Prestación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farmacéutica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17%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972043" y="3066542"/>
            <a:ext cx="913130" cy="913130"/>
            <a:chOff x="7972043" y="3066542"/>
            <a:chExt cx="913130" cy="913130"/>
          </a:xfrm>
        </p:grpSpPr>
        <p:sp>
          <p:nvSpPr>
            <p:cNvPr id="31" name="object 31"/>
            <p:cNvSpPr/>
            <p:nvPr/>
          </p:nvSpPr>
          <p:spPr>
            <a:xfrm>
              <a:off x="7978393" y="3072892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449960" y="0"/>
                  </a:moveTo>
                  <a:lnTo>
                    <a:pt x="400927" y="2639"/>
                  </a:lnTo>
                  <a:lnTo>
                    <a:pt x="353424" y="10376"/>
                  </a:lnTo>
                  <a:lnTo>
                    <a:pt x="307726" y="22936"/>
                  </a:lnTo>
                  <a:lnTo>
                    <a:pt x="264107" y="40043"/>
                  </a:lnTo>
                  <a:lnTo>
                    <a:pt x="222842" y="61425"/>
                  </a:lnTo>
                  <a:lnTo>
                    <a:pt x="184205" y="86807"/>
                  </a:lnTo>
                  <a:lnTo>
                    <a:pt x="148471" y="115913"/>
                  </a:lnTo>
                  <a:lnTo>
                    <a:pt x="115913" y="148471"/>
                  </a:lnTo>
                  <a:lnTo>
                    <a:pt x="86807" y="184205"/>
                  </a:lnTo>
                  <a:lnTo>
                    <a:pt x="61425" y="222842"/>
                  </a:lnTo>
                  <a:lnTo>
                    <a:pt x="40043" y="264107"/>
                  </a:lnTo>
                  <a:lnTo>
                    <a:pt x="22936" y="307726"/>
                  </a:lnTo>
                  <a:lnTo>
                    <a:pt x="10376" y="353424"/>
                  </a:lnTo>
                  <a:lnTo>
                    <a:pt x="2639" y="400927"/>
                  </a:lnTo>
                  <a:lnTo>
                    <a:pt x="0" y="449961"/>
                  </a:lnTo>
                  <a:lnTo>
                    <a:pt x="2639" y="498994"/>
                  </a:lnTo>
                  <a:lnTo>
                    <a:pt x="10376" y="546497"/>
                  </a:lnTo>
                  <a:lnTo>
                    <a:pt x="22936" y="592195"/>
                  </a:lnTo>
                  <a:lnTo>
                    <a:pt x="40043" y="635814"/>
                  </a:lnTo>
                  <a:lnTo>
                    <a:pt x="61425" y="677079"/>
                  </a:lnTo>
                  <a:lnTo>
                    <a:pt x="86807" y="715716"/>
                  </a:lnTo>
                  <a:lnTo>
                    <a:pt x="115913" y="751450"/>
                  </a:lnTo>
                  <a:lnTo>
                    <a:pt x="148471" y="784008"/>
                  </a:lnTo>
                  <a:lnTo>
                    <a:pt x="184205" y="813114"/>
                  </a:lnTo>
                  <a:lnTo>
                    <a:pt x="222842" y="838496"/>
                  </a:lnTo>
                  <a:lnTo>
                    <a:pt x="264107" y="859878"/>
                  </a:lnTo>
                  <a:lnTo>
                    <a:pt x="307726" y="876985"/>
                  </a:lnTo>
                  <a:lnTo>
                    <a:pt x="353424" y="889545"/>
                  </a:lnTo>
                  <a:lnTo>
                    <a:pt x="400927" y="897282"/>
                  </a:lnTo>
                  <a:lnTo>
                    <a:pt x="449960" y="899922"/>
                  </a:lnTo>
                  <a:lnTo>
                    <a:pt x="498996" y="897282"/>
                  </a:lnTo>
                  <a:lnTo>
                    <a:pt x="546504" y="889545"/>
                  </a:lnTo>
                  <a:lnTo>
                    <a:pt x="592209" y="876985"/>
                  </a:lnTo>
                  <a:lnTo>
                    <a:pt x="635836" y="859878"/>
                  </a:lnTo>
                  <a:lnTo>
                    <a:pt x="677112" y="838496"/>
                  </a:lnTo>
                  <a:lnTo>
                    <a:pt x="715760" y="813114"/>
                  </a:lnTo>
                  <a:lnTo>
                    <a:pt x="751507" y="784008"/>
                  </a:lnTo>
                  <a:lnTo>
                    <a:pt x="784078" y="751450"/>
                  </a:lnTo>
                  <a:lnTo>
                    <a:pt x="813197" y="715716"/>
                  </a:lnTo>
                  <a:lnTo>
                    <a:pt x="838590" y="677079"/>
                  </a:lnTo>
                  <a:lnTo>
                    <a:pt x="859982" y="635814"/>
                  </a:lnTo>
                  <a:lnTo>
                    <a:pt x="877099" y="592195"/>
                  </a:lnTo>
                  <a:lnTo>
                    <a:pt x="889666" y="546497"/>
                  </a:lnTo>
                  <a:lnTo>
                    <a:pt x="897407" y="498994"/>
                  </a:lnTo>
                  <a:lnTo>
                    <a:pt x="900049" y="449961"/>
                  </a:lnTo>
                  <a:lnTo>
                    <a:pt x="897407" y="400927"/>
                  </a:lnTo>
                  <a:lnTo>
                    <a:pt x="889666" y="353424"/>
                  </a:lnTo>
                  <a:lnTo>
                    <a:pt x="877099" y="307726"/>
                  </a:lnTo>
                  <a:lnTo>
                    <a:pt x="859982" y="264107"/>
                  </a:lnTo>
                  <a:lnTo>
                    <a:pt x="838590" y="222842"/>
                  </a:lnTo>
                  <a:lnTo>
                    <a:pt x="813197" y="184205"/>
                  </a:lnTo>
                  <a:lnTo>
                    <a:pt x="784078" y="148471"/>
                  </a:lnTo>
                  <a:lnTo>
                    <a:pt x="751507" y="115913"/>
                  </a:lnTo>
                  <a:lnTo>
                    <a:pt x="715760" y="86807"/>
                  </a:lnTo>
                  <a:lnTo>
                    <a:pt x="677112" y="61425"/>
                  </a:lnTo>
                  <a:lnTo>
                    <a:pt x="635836" y="40043"/>
                  </a:lnTo>
                  <a:lnTo>
                    <a:pt x="592209" y="22936"/>
                  </a:lnTo>
                  <a:lnTo>
                    <a:pt x="546504" y="10376"/>
                  </a:lnTo>
                  <a:lnTo>
                    <a:pt x="498996" y="2639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8393" y="3072892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29">
                  <a:moveTo>
                    <a:pt x="0" y="449961"/>
                  </a:moveTo>
                  <a:lnTo>
                    <a:pt x="2639" y="400927"/>
                  </a:lnTo>
                  <a:lnTo>
                    <a:pt x="10376" y="353424"/>
                  </a:lnTo>
                  <a:lnTo>
                    <a:pt x="22936" y="307726"/>
                  </a:lnTo>
                  <a:lnTo>
                    <a:pt x="40043" y="264107"/>
                  </a:lnTo>
                  <a:lnTo>
                    <a:pt x="61425" y="222842"/>
                  </a:lnTo>
                  <a:lnTo>
                    <a:pt x="86807" y="184205"/>
                  </a:lnTo>
                  <a:lnTo>
                    <a:pt x="115913" y="148471"/>
                  </a:lnTo>
                  <a:lnTo>
                    <a:pt x="148471" y="115913"/>
                  </a:lnTo>
                  <a:lnTo>
                    <a:pt x="184205" y="86807"/>
                  </a:lnTo>
                  <a:lnTo>
                    <a:pt x="222842" y="61425"/>
                  </a:lnTo>
                  <a:lnTo>
                    <a:pt x="264107" y="40043"/>
                  </a:lnTo>
                  <a:lnTo>
                    <a:pt x="307726" y="22936"/>
                  </a:lnTo>
                  <a:lnTo>
                    <a:pt x="353424" y="10376"/>
                  </a:lnTo>
                  <a:lnTo>
                    <a:pt x="400927" y="2639"/>
                  </a:lnTo>
                  <a:lnTo>
                    <a:pt x="449960" y="0"/>
                  </a:lnTo>
                  <a:lnTo>
                    <a:pt x="498996" y="2639"/>
                  </a:lnTo>
                  <a:lnTo>
                    <a:pt x="546504" y="10376"/>
                  </a:lnTo>
                  <a:lnTo>
                    <a:pt x="592209" y="22936"/>
                  </a:lnTo>
                  <a:lnTo>
                    <a:pt x="635836" y="40043"/>
                  </a:lnTo>
                  <a:lnTo>
                    <a:pt x="677112" y="61425"/>
                  </a:lnTo>
                  <a:lnTo>
                    <a:pt x="715760" y="86807"/>
                  </a:lnTo>
                  <a:lnTo>
                    <a:pt x="751507" y="115913"/>
                  </a:lnTo>
                  <a:lnTo>
                    <a:pt x="784078" y="148471"/>
                  </a:lnTo>
                  <a:lnTo>
                    <a:pt x="813197" y="184205"/>
                  </a:lnTo>
                  <a:lnTo>
                    <a:pt x="838590" y="222842"/>
                  </a:lnTo>
                  <a:lnTo>
                    <a:pt x="859982" y="264107"/>
                  </a:lnTo>
                  <a:lnTo>
                    <a:pt x="877099" y="307726"/>
                  </a:lnTo>
                  <a:lnTo>
                    <a:pt x="889666" y="353424"/>
                  </a:lnTo>
                  <a:lnTo>
                    <a:pt x="897407" y="400927"/>
                  </a:lnTo>
                  <a:lnTo>
                    <a:pt x="900049" y="449961"/>
                  </a:lnTo>
                  <a:lnTo>
                    <a:pt x="897407" y="498994"/>
                  </a:lnTo>
                  <a:lnTo>
                    <a:pt x="889666" y="546497"/>
                  </a:lnTo>
                  <a:lnTo>
                    <a:pt x="877099" y="592195"/>
                  </a:lnTo>
                  <a:lnTo>
                    <a:pt x="859982" y="635814"/>
                  </a:lnTo>
                  <a:lnTo>
                    <a:pt x="838590" y="677079"/>
                  </a:lnTo>
                  <a:lnTo>
                    <a:pt x="813197" y="715716"/>
                  </a:lnTo>
                  <a:lnTo>
                    <a:pt x="784078" y="751450"/>
                  </a:lnTo>
                  <a:lnTo>
                    <a:pt x="751507" y="784008"/>
                  </a:lnTo>
                  <a:lnTo>
                    <a:pt x="715760" y="813114"/>
                  </a:lnTo>
                  <a:lnTo>
                    <a:pt x="677112" y="838496"/>
                  </a:lnTo>
                  <a:lnTo>
                    <a:pt x="635836" y="859878"/>
                  </a:lnTo>
                  <a:lnTo>
                    <a:pt x="592209" y="876985"/>
                  </a:lnTo>
                  <a:lnTo>
                    <a:pt x="546504" y="889545"/>
                  </a:lnTo>
                  <a:lnTo>
                    <a:pt x="498996" y="897282"/>
                  </a:lnTo>
                  <a:lnTo>
                    <a:pt x="449960" y="899922"/>
                  </a:lnTo>
                  <a:lnTo>
                    <a:pt x="400927" y="897282"/>
                  </a:lnTo>
                  <a:lnTo>
                    <a:pt x="353424" y="889545"/>
                  </a:lnTo>
                  <a:lnTo>
                    <a:pt x="307726" y="876985"/>
                  </a:lnTo>
                  <a:lnTo>
                    <a:pt x="264107" y="859878"/>
                  </a:lnTo>
                  <a:lnTo>
                    <a:pt x="222842" y="838496"/>
                  </a:lnTo>
                  <a:lnTo>
                    <a:pt x="184205" y="813114"/>
                  </a:lnTo>
                  <a:lnTo>
                    <a:pt x="148471" y="784008"/>
                  </a:lnTo>
                  <a:lnTo>
                    <a:pt x="115913" y="751450"/>
                  </a:lnTo>
                  <a:lnTo>
                    <a:pt x="86807" y="715716"/>
                  </a:lnTo>
                  <a:lnTo>
                    <a:pt x="61425" y="677079"/>
                  </a:lnTo>
                  <a:lnTo>
                    <a:pt x="40043" y="635814"/>
                  </a:lnTo>
                  <a:lnTo>
                    <a:pt x="22936" y="592195"/>
                  </a:lnTo>
                  <a:lnTo>
                    <a:pt x="10376" y="546497"/>
                  </a:lnTo>
                  <a:lnTo>
                    <a:pt x="2639" y="498994"/>
                  </a:lnTo>
                  <a:lnTo>
                    <a:pt x="0" y="449961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201914" y="3391915"/>
            <a:ext cx="4616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FFFFFF"/>
                </a:solidFill>
                <a:latin typeface="Arial"/>
                <a:cs typeface="Arial"/>
              </a:rPr>
              <a:t>0,6%</a:t>
            </a:r>
            <a:endParaRPr sz="15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89263" y="3209289"/>
            <a:ext cx="264985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presupuesto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destinado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Publica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alejado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otras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CCAA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5" name="object 35" descr="Tabla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1025" y="4073943"/>
            <a:ext cx="2007670" cy="1904674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3286379" y="4829441"/>
            <a:ext cx="715010" cy="716280"/>
          </a:xfrm>
          <a:custGeom>
            <a:avLst/>
            <a:gdLst/>
            <a:ahLst/>
            <a:cxnLst/>
            <a:rect l="l" t="t" r="r" b="b"/>
            <a:pathLst>
              <a:path w="715010" h="716279">
                <a:moveTo>
                  <a:pt x="597065" y="623773"/>
                </a:moveTo>
                <a:lnTo>
                  <a:pt x="339026" y="365594"/>
                </a:lnTo>
                <a:lnTo>
                  <a:pt x="339026" y="0"/>
                </a:lnTo>
                <a:lnTo>
                  <a:pt x="292785" y="5384"/>
                </a:lnTo>
                <a:lnTo>
                  <a:pt x="248513" y="16573"/>
                </a:lnTo>
                <a:lnTo>
                  <a:pt x="206590" y="33147"/>
                </a:lnTo>
                <a:lnTo>
                  <a:pt x="167424" y="54711"/>
                </a:lnTo>
                <a:lnTo>
                  <a:pt x="131381" y="80860"/>
                </a:lnTo>
                <a:lnTo>
                  <a:pt x="98882" y="111188"/>
                </a:lnTo>
                <a:lnTo>
                  <a:pt x="70307" y="145275"/>
                </a:lnTo>
                <a:lnTo>
                  <a:pt x="46037" y="182727"/>
                </a:lnTo>
                <a:lnTo>
                  <a:pt x="26492" y="223139"/>
                </a:lnTo>
                <a:lnTo>
                  <a:pt x="12039" y="266103"/>
                </a:lnTo>
                <a:lnTo>
                  <a:pt x="3073" y="311200"/>
                </a:lnTo>
                <a:lnTo>
                  <a:pt x="0" y="358051"/>
                </a:lnTo>
                <a:lnTo>
                  <a:pt x="3263" y="406666"/>
                </a:lnTo>
                <a:lnTo>
                  <a:pt x="12776" y="453288"/>
                </a:lnTo>
                <a:lnTo>
                  <a:pt x="28105" y="497484"/>
                </a:lnTo>
                <a:lnTo>
                  <a:pt x="48831" y="538822"/>
                </a:lnTo>
                <a:lnTo>
                  <a:pt x="74523" y="576910"/>
                </a:lnTo>
                <a:lnTo>
                  <a:pt x="104775" y="611289"/>
                </a:lnTo>
                <a:lnTo>
                  <a:pt x="139128" y="641540"/>
                </a:lnTo>
                <a:lnTo>
                  <a:pt x="177190" y="667258"/>
                </a:lnTo>
                <a:lnTo>
                  <a:pt x="218516" y="687997"/>
                </a:lnTo>
                <a:lnTo>
                  <a:pt x="262686" y="703326"/>
                </a:lnTo>
                <a:lnTo>
                  <a:pt x="309270" y="712851"/>
                </a:lnTo>
                <a:lnTo>
                  <a:pt x="357860" y="716114"/>
                </a:lnTo>
                <a:lnTo>
                  <a:pt x="410768" y="712292"/>
                </a:lnTo>
                <a:lnTo>
                  <a:pt x="461721" y="700976"/>
                </a:lnTo>
                <a:lnTo>
                  <a:pt x="510146" y="682332"/>
                </a:lnTo>
                <a:lnTo>
                  <a:pt x="555459" y="656526"/>
                </a:lnTo>
                <a:lnTo>
                  <a:pt x="597065" y="623773"/>
                </a:lnTo>
                <a:close/>
              </a:path>
              <a:path w="715010" h="716279">
                <a:moveTo>
                  <a:pt x="714781" y="376897"/>
                </a:moveTo>
                <a:lnTo>
                  <a:pt x="403059" y="376897"/>
                </a:lnTo>
                <a:lnTo>
                  <a:pt x="623430" y="597382"/>
                </a:lnTo>
                <a:lnTo>
                  <a:pt x="653910" y="558812"/>
                </a:lnTo>
                <a:lnTo>
                  <a:pt x="678510" y="516928"/>
                </a:lnTo>
                <a:lnTo>
                  <a:pt x="697001" y="472287"/>
                </a:lnTo>
                <a:lnTo>
                  <a:pt x="709168" y="425424"/>
                </a:lnTo>
                <a:lnTo>
                  <a:pt x="714781" y="376897"/>
                </a:lnTo>
                <a:close/>
              </a:path>
              <a:path w="715010" h="716279">
                <a:moveTo>
                  <a:pt x="714781" y="339204"/>
                </a:moveTo>
                <a:lnTo>
                  <a:pt x="708901" y="290106"/>
                </a:lnTo>
                <a:lnTo>
                  <a:pt x="696696" y="243319"/>
                </a:lnTo>
                <a:lnTo>
                  <a:pt x="678624" y="199288"/>
                </a:lnTo>
                <a:lnTo>
                  <a:pt x="655142" y="158470"/>
                </a:lnTo>
                <a:lnTo>
                  <a:pt x="626668" y="121310"/>
                </a:lnTo>
                <a:lnTo>
                  <a:pt x="593686" y="88239"/>
                </a:lnTo>
                <a:lnTo>
                  <a:pt x="556628" y="59715"/>
                </a:lnTo>
                <a:lnTo>
                  <a:pt x="515950" y="36182"/>
                </a:lnTo>
                <a:lnTo>
                  <a:pt x="472109" y="18084"/>
                </a:lnTo>
                <a:lnTo>
                  <a:pt x="425538" y="5880"/>
                </a:lnTo>
                <a:lnTo>
                  <a:pt x="376694" y="0"/>
                </a:lnTo>
                <a:lnTo>
                  <a:pt x="376694" y="339204"/>
                </a:lnTo>
                <a:lnTo>
                  <a:pt x="714781" y="3392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81022" y="6519773"/>
            <a:ext cx="71475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(Presupuestos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iniciales para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sanidad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las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CCAA,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del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Ministerio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Sanidad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,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2025,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y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presupuestos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Junta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Andalucía.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2026)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4C089019-1FC8-217B-6FAE-AC6911B244AC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object 5" descr="$PPTXTitle">
            <a:extLst>
              <a:ext uri="{FF2B5EF4-FFF2-40B4-BE49-F238E27FC236}">
                <a16:creationId xmlns:a16="http://schemas.microsoft.com/office/drawing/2014/main" id="{711F071D-4CE6-A66B-BBB6-A6BC0561B139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44" name="object 2" descr="$PPTXTitle">
            <a:extLst>
              <a:ext uri="{FF2B5EF4-FFF2-40B4-BE49-F238E27FC236}">
                <a16:creationId xmlns:a16="http://schemas.microsoft.com/office/drawing/2014/main" id="{471BB4A1-328B-ED87-72A8-328B35DD19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F6DADEE-FBDC-B7BD-F030-3E2718A0C8D9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21932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355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Evolución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presupuestos</a:t>
            </a:r>
            <a:r>
              <a:rPr sz="15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endParaRPr sz="1500">
              <a:latin typeface="Arial"/>
              <a:cs typeface="Arial"/>
            </a:endParaRPr>
          </a:p>
          <a:p>
            <a:pPr marL="299085" marR="2451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Principales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partidas presupuestarias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Peso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tipo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gasto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funcional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Financiación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privada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Inversiones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4834" y="180556"/>
            <a:ext cx="2654300" cy="60963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128391" y="1835404"/>
            <a:ext cx="913130" cy="913130"/>
            <a:chOff x="3128391" y="1835404"/>
            <a:chExt cx="913130" cy="913130"/>
          </a:xfrm>
        </p:grpSpPr>
        <p:sp>
          <p:nvSpPr>
            <p:cNvPr id="10" name="object 10"/>
            <p:cNvSpPr/>
            <p:nvPr/>
          </p:nvSpPr>
          <p:spPr>
            <a:xfrm>
              <a:off x="3134741" y="1841754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449960" y="0"/>
                  </a:moveTo>
                  <a:lnTo>
                    <a:pt x="400927" y="2641"/>
                  </a:lnTo>
                  <a:lnTo>
                    <a:pt x="353424" y="10382"/>
                  </a:lnTo>
                  <a:lnTo>
                    <a:pt x="307726" y="22949"/>
                  </a:lnTo>
                  <a:lnTo>
                    <a:pt x="264107" y="40066"/>
                  </a:lnTo>
                  <a:lnTo>
                    <a:pt x="222842" y="61458"/>
                  </a:lnTo>
                  <a:lnTo>
                    <a:pt x="184205" y="86851"/>
                  </a:lnTo>
                  <a:lnTo>
                    <a:pt x="148471" y="115970"/>
                  </a:lnTo>
                  <a:lnTo>
                    <a:pt x="115913" y="148541"/>
                  </a:lnTo>
                  <a:lnTo>
                    <a:pt x="86807" y="184288"/>
                  </a:lnTo>
                  <a:lnTo>
                    <a:pt x="61425" y="222936"/>
                  </a:lnTo>
                  <a:lnTo>
                    <a:pt x="40043" y="264212"/>
                  </a:lnTo>
                  <a:lnTo>
                    <a:pt x="22936" y="307839"/>
                  </a:lnTo>
                  <a:lnTo>
                    <a:pt x="10376" y="353544"/>
                  </a:lnTo>
                  <a:lnTo>
                    <a:pt x="2639" y="401052"/>
                  </a:lnTo>
                  <a:lnTo>
                    <a:pt x="0" y="450088"/>
                  </a:lnTo>
                  <a:lnTo>
                    <a:pt x="2639" y="499121"/>
                  </a:lnTo>
                  <a:lnTo>
                    <a:pt x="10376" y="546624"/>
                  </a:lnTo>
                  <a:lnTo>
                    <a:pt x="22936" y="592322"/>
                  </a:lnTo>
                  <a:lnTo>
                    <a:pt x="40043" y="635941"/>
                  </a:lnTo>
                  <a:lnTo>
                    <a:pt x="61425" y="677206"/>
                  </a:lnTo>
                  <a:lnTo>
                    <a:pt x="86807" y="715843"/>
                  </a:lnTo>
                  <a:lnTo>
                    <a:pt x="115913" y="751577"/>
                  </a:lnTo>
                  <a:lnTo>
                    <a:pt x="148471" y="784135"/>
                  </a:lnTo>
                  <a:lnTo>
                    <a:pt x="184205" y="813241"/>
                  </a:lnTo>
                  <a:lnTo>
                    <a:pt x="222842" y="838623"/>
                  </a:lnTo>
                  <a:lnTo>
                    <a:pt x="264107" y="860005"/>
                  </a:lnTo>
                  <a:lnTo>
                    <a:pt x="307726" y="877112"/>
                  </a:lnTo>
                  <a:lnTo>
                    <a:pt x="353424" y="889672"/>
                  </a:lnTo>
                  <a:lnTo>
                    <a:pt x="400927" y="897409"/>
                  </a:lnTo>
                  <a:lnTo>
                    <a:pt x="449960" y="900049"/>
                  </a:lnTo>
                  <a:lnTo>
                    <a:pt x="498994" y="897409"/>
                  </a:lnTo>
                  <a:lnTo>
                    <a:pt x="546497" y="889672"/>
                  </a:lnTo>
                  <a:lnTo>
                    <a:pt x="592195" y="877112"/>
                  </a:lnTo>
                  <a:lnTo>
                    <a:pt x="635814" y="860005"/>
                  </a:lnTo>
                  <a:lnTo>
                    <a:pt x="677079" y="838623"/>
                  </a:lnTo>
                  <a:lnTo>
                    <a:pt x="715716" y="813241"/>
                  </a:lnTo>
                  <a:lnTo>
                    <a:pt x="751450" y="784135"/>
                  </a:lnTo>
                  <a:lnTo>
                    <a:pt x="784008" y="751577"/>
                  </a:lnTo>
                  <a:lnTo>
                    <a:pt x="813114" y="715843"/>
                  </a:lnTo>
                  <a:lnTo>
                    <a:pt x="838496" y="677206"/>
                  </a:lnTo>
                  <a:lnTo>
                    <a:pt x="859878" y="635941"/>
                  </a:lnTo>
                  <a:lnTo>
                    <a:pt x="876985" y="592322"/>
                  </a:lnTo>
                  <a:lnTo>
                    <a:pt x="889545" y="546624"/>
                  </a:lnTo>
                  <a:lnTo>
                    <a:pt x="897282" y="499121"/>
                  </a:lnTo>
                  <a:lnTo>
                    <a:pt x="899921" y="450088"/>
                  </a:lnTo>
                  <a:lnTo>
                    <a:pt x="897282" y="401052"/>
                  </a:lnTo>
                  <a:lnTo>
                    <a:pt x="889545" y="353544"/>
                  </a:lnTo>
                  <a:lnTo>
                    <a:pt x="876985" y="307839"/>
                  </a:lnTo>
                  <a:lnTo>
                    <a:pt x="859878" y="264212"/>
                  </a:lnTo>
                  <a:lnTo>
                    <a:pt x="838496" y="222936"/>
                  </a:lnTo>
                  <a:lnTo>
                    <a:pt x="813114" y="184288"/>
                  </a:lnTo>
                  <a:lnTo>
                    <a:pt x="784008" y="148541"/>
                  </a:lnTo>
                  <a:lnTo>
                    <a:pt x="751450" y="115970"/>
                  </a:lnTo>
                  <a:lnTo>
                    <a:pt x="715716" y="86851"/>
                  </a:lnTo>
                  <a:lnTo>
                    <a:pt x="677079" y="61458"/>
                  </a:lnTo>
                  <a:lnTo>
                    <a:pt x="635814" y="40066"/>
                  </a:lnTo>
                  <a:lnTo>
                    <a:pt x="592195" y="22949"/>
                  </a:lnTo>
                  <a:lnTo>
                    <a:pt x="546497" y="10382"/>
                  </a:lnTo>
                  <a:lnTo>
                    <a:pt x="498994" y="2641"/>
                  </a:lnTo>
                  <a:lnTo>
                    <a:pt x="449960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4741" y="1841754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29" h="900430">
                  <a:moveTo>
                    <a:pt x="0" y="450088"/>
                  </a:moveTo>
                  <a:lnTo>
                    <a:pt x="2639" y="401052"/>
                  </a:lnTo>
                  <a:lnTo>
                    <a:pt x="10376" y="353544"/>
                  </a:lnTo>
                  <a:lnTo>
                    <a:pt x="22936" y="307839"/>
                  </a:lnTo>
                  <a:lnTo>
                    <a:pt x="40043" y="264212"/>
                  </a:lnTo>
                  <a:lnTo>
                    <a:pt x="61425" y="222936"/>
                  </a:lnTo>
                  <a:lnTo>
                    <a:pt x="86807" y="184288"/>
                  </a:lnTo>
                  <a:lnTo>
                    <a:pt x="115913" y="148541"/>
                  </a:lnTo>
                  <a:lnTo>
                    <a:pt x="148471" y="115970"/>
                  </a:lnTo>
                  <a:lnTo>
                    <a:pt x="184205" y="86851"/>
                  </a:lnTo>
                  <a:lnTo>
                    <a:pt x="222842" y="61458"/>
                  </a:lnTo>
                  <a:lnTo>
                    <a:pt x="264107" y="40066"/>
                  </a:lnTo>
                  <a:lnTo>
                    <a:pt x="307726" y="22949"/>
                  </a:lnTo>
                  <a:lnTo>
                    <a:pt x="353424" y="10382"/>
                  </a:lnTo>
                  <a:lnTo>
                    <a:pt x="400927" y="2641"/>
                  </a:lnTo>
                  <a:lnTo>
                    <a:pt x="449960" y="0"/>
                  </a:lnTo>
                  <a:lnTo>
                    <a:pt x="498994" y="2641"/>
                  </a:lnTo>
                  <a:lnTo>
                    <a:pt x="546497" y="10382"/>
                  </a:lnTo>
                  <a:lnTo>
                    <a:pt x="592195" y="22949"/>
                  </a:lnTo>
                  <a:lnTo>
                    <a:pt x="635814" y="40066"/>
                  </a:lnTo>
                  <a:lnTo>
                    <a:pt x="677079" y="61458"/>
                  </a:lnTo>
                  <a:lnTo>
                    <a:pt x="715716" y="86851"/>
                  </a:lnTo>
                  <a:lnTo>
                    <a:pt x="751450" y="115970"/>
                  </a:lnTo>
                  <a:lnTo>
                    <a:pt x="784008" y="148541"/>
                  </a:lnTo>
                  <a:lnTo>
                    <a:pt x="813114" y="184288"/>
                  </a:lnTo>
                  <a:lnTo>
                    <a:pt x="838496" y="222936"/>
                  </a:lnTo>
                  <a:lnTo>
                    <a:pt x="859878" y="264212"/>
                  </a:lnTo>
                  <a:lnTo>
                    <a:pt x="876985" y="307839"/>
                  </a:lnTo>
                  <a:lnTo>
                    <a:pt x="889545" y="353544"/>
                  </a:lnTo>
                  <a:lnTo>
                    <a:pt x="897282" y="401052"/>
                  </a:lnTo>
                  <a:lnTo>
                    <a:pt x="899921" y="450088"/>
                  </a:lnTo>
                  <a:lnTo>
                    <a:pt x="897282" y="499121"/>
                  </a:lnTo>
                  <a:lnTo>
                    <a:pt x="889545" y="546624"/>
                  </a:lnTo>
                  <a:lnTo>
                    <a:pt x="876985" y="592322"/>
                  </a:lnTo>
                  <a:lnTo>
                    <a:pt x="859878" y="635941"/>
                  </a:lnTo>
                  <a:lnTo>
                    <a:pt x="838496" y="677206"/>
                  </a:lnTo>
                  <a:lnTo>
                    <a:pt x="813114" y="715843"/>
                  </a:lnTo>
                  <a:lnTo>
                    <a:pt x="784008" y="751577"/>
                  </a:lnTo>
                  <a:lnTo>
                    <a:pt x="751450" y="784135"/>
                  </a:lnTo>
                  <a:lnTo>
                    <a:pt x="715716" y="813241"/>
                  </a:lnTo>
                  <a:lnTo>
                    <a:pt x="677079" y="838623"/>
                  </a:lnTo>
                  <a:lnTo>
                    <a:pt x="635814" y="860005"/>
                  </a:lnTo>
                  <a:lnTo>
                    <a:pt x="592195" y="877112"/>
                  </a:lnTo>
                  <a:lnTo>
                    <a:pt x="546497" y="889672"/>
                  </a:lnTo>
                  <a:lnTo>
                    <a:pt x="498994" y="897409"/>
                  </a:lnTo>
                  <a:lnTo>
                    <a:pt x="449960" y="900049"/>
                  </a:lnTo>
                  <a:lnTo>
                    <a:pt x="400927" y="897409"/>
                  </a:lnTo>
                  <a:lnTo>
                    <a:pt x="353424" y="889672"/>
                  </a:lnTo>
                  <a:lnTo>
                    <a:pt x="307726" y="877112"/>
                  </a:lnTo>
                  <a:lnTo>
                    <a:pt x="264107" y="860005"/>
                  </a:lnTo>
                  <a:lnTo>
                    <a:pt x="222842" y="838623"/>
                  </a:lnTo>
                  <a:lnTo>
                    <a:pt x="184205" y="813241"/>
                  </a:lnTo>
                  <a:lnTo>
                    <a:pt x="148471" y="784135"/>
                  </a:lnTo>
                  <a:lnTo>
                    <a:pt x="115913" y="751577"/>
                  </a:lnTo>
                  <a:lnTo>
                    <a:pt x="86807" y="715843"/>
                  </a:lnTo>
                  <a:lnTo>
                    <a:pt x="61425" y="677206"/>
                  </a:lnTo>
                  <a:lnTo>
                    <a:pt x="40043" y="635941"/>
                  </a:lnTo>
                  <a:lnTo>
                    <a:pt x="22936" y="592322"/>
                  </a:lnTo>
                  <a:lnTo>
                    <a:pt x="10376" y="546624"/>
                  </a:lnTo>
                  <a:lnTo>
                    <a:pt x="2639" y="499121"/>
                  </a:lnTo>
                  <a:lnTo>
                    <a:pt x="0" y="45008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83660" y="2160778"/>
            <a:ext cx="4089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35%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8284" y="3788409"/>
            <a:ext cx="4116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A</a:t>
            </a:r>
            <a:r>
              <a:rPr sz="1200" b="1" spc="-7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nivel de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gasto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publico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las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conclusiones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son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similares: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 descr="Tabla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5660" y="4089069"/>
            <a:ext cx="4860417" cy="150241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14038" y="1788413"/>
            <a:ext cx="3280410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1145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presupuesto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destinado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concertación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apenas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supone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3%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. </a:t>
            </a:r>
            <a:r>
              <a:rPr sz="1000" spc="-10" dirty="0">
                <a:latin typeface="Arial"/>
                <a:cs typeface="Arial"/>
              </a:rPr>
              <a:t>(Presupuestos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Junta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10" dirty="0">
                <a:latin typeface="Arial"/>
                <a:cs typeface="Arial"/>
              </a:rPr>
              <a:t>Andalucía. </a:t>
            </a:r>
            <a:r>
              <a:rPr sz="1000" dirty="0">
                <a:latin typeface="Arial"/>
                <a:cs typeface="Arial"/>
              </a:rPr>
              <a:t>2023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-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2026)</a:t>
            </a:r>
            <a:endParaRPr sz="1000" dirty="0">
              <a:latin typeface="Arial"/>
              <a:cs typeface="Arial"/>
            </a:endParaRPr>
          </a:p>
        </p:txBody>
      </p:sp>
      <p:pic>
        <p:nvPicPr>
          <p:cNvPr id="16" name="object 16" descr="Gráfico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66272" y="1799496"/>
            <a:ext cx="3836098" cy="144535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8149208" y="3972305"/>
            <a:ext cx="356362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privado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supone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mayor </a:t>
            </a:r>
            <a:r>
              <a:rPr sz="1400" dirty="0">
                <a:latin typeface="Arial"/>
                <a:cs typeface="Arial"/>
              </a:rPr>
              <a:t>esfuerzo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persona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 </a:t>
            </a:r>
            <a:r>
              <a:rPr sz="1400" spc="-10" dirty="0">
                <a:latin typeface="Arial"/>
                <a:cs typeface="Arial"/>
              </a:rPr>
              <a:t>nacional. </a:t>
            </a:r>
            <a:r>
              <a:rPr sz="1400" dirty="0">
                <a:latin typeface="Arial"/>
                <a:cs typeface="Arial"/>
              </a:rPr>
              <a:t>Desde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2023,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gasto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aumentado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cerca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17%,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encima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España (14%)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6C022FB-0F95-7D98-FD6C-B4CEDD3F2627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object 5" descr="$PPTXTitle">
            <a:extLst>
              <a:ext uri="{FF2B5EF4-FFF2-40B4-BE49-F238E27FC236}">
                <a16:creationId xmlns:a16="http://schemas.microsoft.com/office/drawing/2014/main" id="{9EDCBF79-84FA-D7DC-5449-CF1CC689DEB0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7" name="object 2" descr="$PPTXTitle">
            <a:extLst>
              <a:ext uri="{FF2B5EF4-FFF2-40B4-BE49-F238E27FC236}">
                <a16:creationId xmlns:a16="http://schemas.microsoft.com/office/drawing/2014/main" id="{B14EE92C-95E4-953A-4758-47EB320012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8453280-CAB9-1587-B3E9-A8E0CF8E3B3A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21932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355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Evolución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presupuestos</a:t>
            </a:r>
            <a:r>
              <a:rPr sz="15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endParaRPr sz="1500">
              <a:latin typeface="Arial"/>
              <a:cs typeface="Arial"/>
            </a:endParaRPr>
          </a:p>
          <a:p>
            <a:pPr marL="299085" marR="2451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Principales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partidas presupuestarias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Peso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tipo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gasto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funcional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Financiación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privada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Inversiones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4834" y="180556"/>
            <a:ext cx="2654300" cy="60963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41700" y="3045586"/>
            <a:ext cx="1930400" cy="1384935"/>
          </a:xfrm>
          <a:prstGeom prst="rect">
            <a:avLst/>
          </a:prstGeom>
          <a:solidFill>
            <a:srgbClr val="FBD9B9"/>
          </a:solidFill>
        </p:spPr>
        <p:txBody>
          <a:bodyPr vert="horz" wrap="square" lIns="0" tIns="21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endParaRPr sz="1400">
              <a:latin typeface="Times New Roman"/>
              <a:cs typeface="Times New Roman"/>
            </a:endParaRPr>
          </a:p>
          <a:p>
            <a:pPr marL="122555" marR="9398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Nuevo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Málaga,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dispondrá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815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habitaciones,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48 </a:t>
            </a:r>
            <a:r>
              <a:rPr sz="1400" dirty="0">
                <a:latin typeface="Arial"/>
                <a:cs typeface="Arial"/>
              </a:rPr>
              <a:t>quirófanos.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(CSC, </a:t>
            </a:r>
            <a:r>
              <a:rPr sz="1400" spc="-10" dirty="0">
                <a:latin typeface="Arial"/>
                <a:cs typeface="Arial"/>
              </a:rPr>
              <a:t>2025)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2600" y="3045586"/>
            <a:ext cx="2209800" cy="1138773"/>
          </a:xfrm>
          <a:prstGeom prst="rect">
            <a:avLst/>
          </a:prstGeom>
          <a:solidFill>
            <a:srgbClr val="FBD9B9"/>
          </a:solidFill>
        </p:spPr>
        <p:txBody>
          <a:bodyPr vert="horz" wrap="square" lIns="0" tIns="60960" rIns="0" bIns="0" rtlCol="0">
            <a:spAutoFit/>
          </a:bodyPr>
          <a:lstStyle/>
          <a:p>
            <a:pPr marL="122555" marR="173990">
              <a:lnSpc>
                <a:spcPct val="100000"/>
              </a:lnSpc>
              <a:spcBef>
                <a:spcPts val="480"/>
              </a:spcBef>
            </a:pPr>
            <a:r>
              <a:rPr sz="1400" dirty="0">
                <a:latin typeface="Arial"/>
                <a:cs typeface="Arial"/>
              </a:rPr>
              <a:t>Ampliación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Hospital </a:t>
            </a:r>
            <a:r>
              <a:rPr sz="1400" dirty="0">
                <a:latin typeface="Arial"/>
                <a:cs typeface="Arial"/>
              </a:rPr>
              <a:t>Costa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edificio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pronto</a:t>
            </a:r>
            <a:r>
              <a:rPr lang="es-ES" sz="1400">
                <a:latin typeface="Arial"/>
                <a:cs typeface="Arial"/>
              </a:rPr>
              <a:t>n</a:t>
            </a:r>
            <a:r>
              <a:rPr sz="1400">
                <a:latin typeface="Arial"/>
                <a:cs typeface="Arial"/>
              </a:rPr>
              <a:t>terapia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Hospital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materno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infantil (Diariosur,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2025)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41700" y="4611077"/>
            <a:ext cx="1930400" cy="1436370"/>
          </a:xfrm>
          <a:prstGeom prst="rect">
            <a:avLst/>
          </a:prstGeom>
          <a:solidFill>
            <a:srgbClr val="FBD9B9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Times New Roman"/>
              <a:cs typeface="Times New Roman"/>
            </a:endParaRPr>
          </a:p>
          <a:p>
            <a:pPr marL="151765" marR="28892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Impulso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nuevo </a:t>
            </a:r>
            <a:r>
              <a:rPr sz="1400" dirty="0">
                <a:latin typeface="Arial"/>
                <a:cs typeface="Arial"/>
              </a:rPr>
              <a:t>Centro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Alta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Resolución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Palo</a:t>
            </a:r>
            <a:r>
              <a:rPr sz="1300" dirty="0">
                <a:latin typeface="Arial"/>
                <a:cs typeface="Arial"/>
              </a:rPr>
              <a:t>.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(La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opinión </a:t>
            </a:r>
            <a:r>
              <a:rPr sz="1300" dirty="0">
                <a:latin typeface="Arial"/>
                <a:cs typeface="Arial"/>
              </a:rPr>
              <a:t>de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Málaga,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2025)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9656" y="1832229"/>
            <a:ext cx="33204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A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esfuerzo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público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suma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 </a:t>
            </a:r>
            <a:r>
              <a:rPr sz="1600" dirty="0">
                <a:latin typeface="Arial"/>
                <a:cs typeface="Arial"/>
              </a:rPr>
              <a:t>actividad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inversora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sector </a:t>
            </a:r>
            <a:r>
              <a:rPr sz="1600" dirty="0">
                <a:latin typeface="Arial"/>
                <a:cs typeface="Arial"/>
              </a:rPr>
              <a:t>sanitario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privado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provincia,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con </a:t>
            </a:r>
            <a:r>
              <a:rPr sz="1600" dirty="0">
                <a:latin typeface="Arial"/>
                <a:cs typeface="Arial"/>
              </a:rPr>
              <a:t>nuevos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hospitales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(HM, </a:t>
            </a:r>
            <a:r>
              <a:rPr sz="1600" spc="-10" dirty="0">
                <a:latin typeface="Arial"/>
                <a:cs typeface="Arial"/>
              </a:rPr>
              <a:t>2025):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69656" y="3295650"/>
            <a:ext cx="32251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</a:tabLst>
            </a:pPr>
            <a:r>
              <a:rPr sz="1600" dirty="0">
                <a:latin typeface="Arial"/>
                <a:cs typeface="Arial"/>
              </a:rPr>
              <a:t>Nuevo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hospital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HM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Vélez-Málaga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69656" y="4026865"/>
            <a:ext cx="27501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</a:tabLst>
            </a:pPr>
            <a:r>
              <a:rPr sz="1600" dirty="0">
                <a:latin typeface="Arial"/>
                <a:cs typeface="Arial"/>
              </a:rPr>
              <a:t>Nuevo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Hospital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HM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Arial"/>
                <a:cs typeface="Arial"/>
              </a:rPr>
              <a:t>Alborán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71747" y="1984629"/>
            <a:ext cx="41414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Desde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2019,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Málaga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recibido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más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330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M€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inversiones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sanitarias,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apunta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nuevas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inversiones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próximos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años.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Entre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proyectos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destacados: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2600" y="4611077"/>
            <a:ext cx="2209800" cy="1436370"/>
          </a:xfrm>
          <a:prstGeom prst="rect">
            <a:avLst/>
          </a:prstGeom>
          <a:solidFill>
            <a:srgbClr val="FBD9B9"/>
          </a:solidFill>
        </p:spPr>
        <p:txBody>
          <a:bodyPr vert="horz" wrap="square" lIns="0" tIns="34925" rIns="0" bIns="0" rtlCol="0">
            <a:spAutoFit/>
          </a:bodyPr>
          <a:lstStyle/>
          <a:p>
            <a:pPr marL="142240" marR="239395">
              <a:lnSpc>
                <a:spcPct val="100000"/>
              </a:lnSpc>
              <a:spcBef>
                <a:spcPts val="275"/>
              </a:spcBef>
            </a:pPr>
            <a:r>
              <a:rPr sz="1300" spc="-10" dirty="0">
                <a:latin typeface="Arial"/>
                <a:cs typeface="Arial"/>
              </a:rPr>
              <a:t>Ampliaciones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y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nuevos </a:t>
            </a:r>
            <a:r>
              <a:rPr sz="1300" dirty="0">
                <a:latin typeface="Arial"/>
                <a:cs typeface="Arial"/>
              </a:rPr>
              <a:t>centros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salud</a:t>
            </a:r>
            <a:r>
              <a:rPr sz="1300" spc="-20" dirty="0">
                <a:latin typeface="Arial"/>
                <a:cs typeface="Arial"/>
              </a:rPr>
              <a:t> (San </a:t>
            </a:r>
            <a:r>
              <a:rPr sz="1300" dirty="0">
                <a:latin typeface="Arial"/>
                <a:cs typeface="Arial"/>
              </a:rPr>
              <a:t>Pedro,</a:t>
            </a:r>
            <a:r>
              <a:rPr sz="1300" spc="3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Las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Chapas, </a:t>
            </a:r>
            <a:r>
              <a:rPr sz="1300" spc="-25" dirty="0">
                <a:latin typeface="Arial"/>
                <a:cs typeface="Arial"/>
              </a:rPr>
              <a:t>Los </a:t>
            </a:r>
            <a:r>
              <a:rPr sz="1300" dirty="0">
                <a:latin typeface="Arial"/>
                <a:cs typeface="Arial"/>
              </a:rPr>
              <a:t>Pacos,</a:t>
            </a:r>
            <a:r>
              <a:rPr sz="1300" spc="-60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Carihuela, </a:t>
            </a:r>
            <a:r>
              <a:rPr sz="1300" dirty="0">
                <a:latin typeface="Arial"/>
                <a:cs typeface="Arial"/>
              </a:rPr>
              <a:t>Antequera,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Rincón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la </a:t>
            </a:r>
            <a:r>
              <a:rPr sz="1300" dirty="0">
                <a:latin typeface="Arial"/>
                <a:cs typeface="Arial"/>
              </a:rPr>
              <a:t>Victoria,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Nerja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….. </a:t>
            </a:r>
            <a:r>
              <a:rPr sz="1200" spc="-10" dirty="0">
                <a:latin typeface="Arial"/>
                <a:cs typeface="Arial"/>
              </a:rPr>
              <a:t>(Diariosur,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2025)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00B620E-F59F-0388-0379-E596B49FD663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object 5" descr="$PPTXTitle">
            <a:extLst>
              <a:ext uri="{FF2B5EF4-FFF2-40B4-BE49-F238E27FC236}">
                <a16:creationId xmlns:a16="http://schemas.microsoft.com/office/drawing/2014/main" id="{79E042BD-395C-2713-9C11-A766830AFB50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7" name="object 2" descr="$PPTXTitle">
            <a:extLst>
              <a:ext uri="{FF2B5EF4-FFF2-40B4-BE49-F238E27FC236}">
                <a16:creationId xmlns:a16="http://schemas.microsoft.com/office/drawing/2014/main" id="{BA45F326-B7DC-5BB4-F64A-56BE2605DF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94D6B95-2088-1BB4-0F7C-DE14AB1F1FF0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219325" cy="208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355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Evolución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presupuestos</a:t>
            </a:r>
            <a:r>
              <a:rPr sz="15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sanidad</a:t>
            </a:r>
            <a:endParaRPr sz="1500">
              <a:latin typeface="Arial"/>
              <a:cs typeface="Arial"/>
            </a:endParaRPr>
          </a:p>
          <a:p>
            <a:pPr marL="299085" marR="24511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Principales</a:t>
            </a:r>
            <a:r>
              <a:rPr sz="15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partidas presupuestarias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Peso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por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tipo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gasto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funcional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Financiación</a:t>
            </a:r>
            <a:r>
              <a:rPr sz="15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privada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Inversiones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, Aplicación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4834" y="180556"/>
            <a:ext cx="2654300" cy="609637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794886" y="1620392"/>
            <a:ext cx="6626859" cy="3977004"/>
          </a:xfrm>
          <a:custGeom>
            <a:avLst/>
            <a:gdLst/>
            <a:ahLst/>
            <a:cxnLst/>
            <a:rect l="l" t="t" r="r" b="b"/>
            <a:pathLst>
              <a:path w="6626859" h="3977004">
                <a:moveTo>
                  <a:pt x="0" y="662813"/>
                </a:moveTo>
                <a:lnTo>
                  <a:pt x="1663" y="615468"/>
                </a:lnTo>
                <a:lnTo>
                  <a:pt x="6580" y="569023"/>
                </a:lnTo>
                <a:lnTo>
                  <a:pt x="14637" y="523590"/>
                </a:lnTo>
                <a:lnTo>
                  <a:pt x="25723" y="479281"/>
                </a:lnTo>
                <a:lnTo>
                  <a:pt x="39725" y="436208"/>
                </a:lnTo>
                <a:lnTo>
                  <a:pt x="56532" y="394484"/>
                </a:lnTo>
                <a:lnTo>
                  <a:pt x="76031" y="354219"/>
                </a:lnTo>
                <a:lnTo>
                  <a:pt x="98110" y="315527"/>
                </a:lnTo>
                <a:lnTo>
                  <a:pt x="122657" y="278519"/>
                </a:lnTo>
                <a:lnTo>
                  <a:pt x="149560" y="243307"/>
                </a:lnTo>
                <a:lnTo>
                  <a:pt x="178707" y="210004"/>
                </a:lnTo>
                <a:lnTo>
                  <a:pt x="209986" y="178721"/>
                </a:lnTo>
                <a:lnTo>
                  <a:pt x="243284" y="149571"/>
                </a:lnTo>
                <a:lnTo>
                  <a:pt x="278490" y="122665"/>
                </a:lnTo>
                <a:lnTo>
                  <a:pt x="315492" y="98115"/>
                </a:lnTo>
                <a:lnTo>
                  <a:pt x="354176" y="76034"/>
                </a:lnTo>
                <a:lnTo>
                  <a:pt x="394432" y="56534"/>
                </a:lnTo>
                <a:lnTo>
                  <a:pt x="436147" y="39727"/>
                </a:lnTo>
                <a:lnTo>
                  <a:pt x="479209" y="25724"/>
                </a:lnTo>
                <a:lnTo>
                  <a:pt x="523506" y="14637"/>
                </a:lnTo>
                <a:lnTo>
                  <a:pt x="568926" y="6580"/>
                </a:lnTo>
                <a:lnTo>
                  <a:pt x="615356" y="1663"/>
                </a:lnTo>
                <a:lnTo>
                  <a:pt x="662686" y="0"/>
                </a:lnTo>
                <a:lnTo>
                  <a:pt x="5964046" y="0"/>
                </a:lnTo>
                <a:lnTo>
                  <a:pt x="6011391" y="1663"/>
                </a:lnTo>
                <a:lnTo>
                  <a:pt x="6057836" y="6580"/>
                </a:lnTo>
                <a:lnTo>
                  <a:pt x="6103269" y="14637"/>
                </a:lnTo>
                <a:lnTo>
                  <a:pt x="6147578" y="25724"/>
                </a:lnTo>
                <a:lnTo>
                  <a:pt x="6190651" y="39727"/>
                </a:lnTo>
                <a:lnTo>
                  <a:pt x="6232375" y="56534"/>
                </a:lnTo>
                <a:lnTo>
                  <a:pt x="6272640" y="76034"/>
                </a:lnTo>
                <a:lnTo>
                  <a:pt x="6311332" y="98115"/>
                </a:lnTo>
                <a:lnTo>
                  <a:pt x="6348340" y="122665"/>
                </a:lnTo>
                <a:lnTo>
                  <a:pt x="6383552" y="149571"/>
                </a:lnTo>
                <a:lnTo>
                  <a:pt x="6416855" y="178721"/>
                </a:lnTo>
                <a:lnTo>
                  <a:pt x="6448138" y="210004"/>
                </a:lnTo>
                <a:lnTo>
                  <a:pt x="6477288" y="243307"/>
                </a:lnTo>
                <a:lnTo>
                  <a:pt x="6504194" y="278519"/>
                </a:lnTo>
                <a:lnTo>
                  <a:pt x="6528744" y="315527"/>
                </a:lnTo>
                <a:lnTo>
                  <a:pt x="6550825" y="354219"/>
                </a:lnTo>
                <a:lnTo>
                  <a:pt x="6570325" y="394484"/>
                </a:lnTo>
                <a:lnTo>
                  <a:pt x="6587132" y="436208"/>
                </a:lnTo>
                <a:lnTo>
                  <a:pt x="6601135" y="479281"/>
                </a:lnTo>
                <a:lnTo>
                  <a:pt x="6612222" y="523590"/>
                </a:lnTo>
                <a:lnTo>
                  <a:pt x="6620279" y="569023"/>
                </a:lnTo>
                <a:lnTo>
                  <a:pt x="6625196" y="615468"/>
                </a:lnTo>
                <a:lnTo>
                  <a:pt x="6626859" y="662813"/>
                </a:lnTo>
                <a:lnTo>
                  <a:pt x="6626859" y="3313811"/>
                </a:lnTo>
                <a:lnTo>
                  <a:pt x="6625196" y="3361155"/>
                </a:lnTo>
                <a:lnTo>
                  <a:pt x="6620279" y="3407601"/>
                </a:lnTo>
                <a:lnTo>
                  <a:pt x="6612222" y="3453034"/>
                </a:lnTo>
                <a:lnTo>
                  <a:pt x="6601135" y="3497343"/>
                </a:lnTo>
                <a:lnTo>
                  <a:pt x="6587132" y="3540416"/>
                </a:lnTo>
                <a:lnTo>
                  <a:pt x="6570325" y="3582142"/>
                </a:lnTo>
                <a:lnTo>
                  <a:pt x="6550825" y="3622407"/>
                </a:lnTo>
                <a:lnTo>
                  <a:pt x="6528744" y="3661100"/>
                </a:lnTo>
                <a:lnTo>
                  <a:pt x="6504194" y="3698108"/>
                </a:lnTo>
                <a:lnTo>
                  <a:pt x="6477288" y="3733321"/>
                </a:lnTo>
                <a:lnTo>
                  <a:pt x="6448138" y="3766625"/>
                </a:lnTo>
                <a:lnTo>
                  <a:pt x="6416855" y="3797909"/>
                </a:lnTo>
                <a:lnTo>
                  <a:pt x="6383552" y="3827060"/>
                </a:lnTo>
                <a:lnTo>
                  <a:pt x="6348340" y="3853967"/>
                </a:lnTo>
                <a:lnTo>
                  <a:pt x="6311332" y="3878517"/>
                </a:lnTo>
                <a:lnTo>
                  <a:pt x="6272640" y="3900598"/>
                </a:lnTo>
                <a:lnTo>
                  <a:pt x="6232375" y="3920099"/>
                </a:lnTo>
                <a:lnTo>
                  <a:pt x="6190651" y="3936908"/>
                </a:lnTo>
                <a:lnTo>
                  <a:pt x="6147578" y="3950911"/>
                </a:lnTo>
                <a:lnTo>
                  <a:pt x="6103269" y="3961998"/>
                </a:lnTo>
                <a:lnTo>
                  <a:pt x="6057836" y="3970056"/>
                </a:lnTo>
                <a:lnTo>
                  <a:pt x="6011391" y="3974972"/>
                </a:lnTo>
                <a:lnTo>
                  <a:pt x="5964046" y="3976636"/>
                </a:lnTo>
                <a:lnTo>
                  <a:pt x="662686" y="3976636"/>
                </a:lnTo>
                <a:lnTo>
                  <a:pt x="615356" y="3974972"/>
                </a:lnTo>
                <a:lnTo>
                  <a:pt x="568926" y="3970056"/>
                </a:lnTo>
                <a:lnTo>
                  <a:pt x="523506" y="3961998"/>
                </a:lnTo>
                <a:lnTo>
                  <a:pt x="479209" y="3950911"/>
                </a:lnTo>
                <a:lnTo>
                  <a:pt x="436147" y="3936908"/>
                </a:lnTo>
                <a:lnTo>
                  <a:pt x="394432" y="3920099"/>
                </a:lnTo>
                <a:lnTo>
                  <a:pt x="354176" y="3900598"/>
                </a:lnTo>
                <a:lnTo>
                  <a:pt x="315492" y="3878517"/>
                </a:lnTo>
                <a:lnTo>
                  <a:pt x="278490" y="3853967"/>
                </a:lnTo>
                <a:lnTo>
                  <a:pt x="243284" y="3827060"/>
                </a:lnTo>
                <a:lnTo>
                  <a:pt x="209986" y="3797909"/>
                </a:lnTo>
                <a:lnTo>
                  <a:pt x="178707" y="3766625"/>
                </a:lnTo>
                <a:lnTo>
                  <a:pt x="149560" y="3733321"/>
                </a:lnTo>
                <a:lnTo>
                  <a:pt x="122657" y="3698108"/>
                </a:lnTo>
                <a:lnTo>
                  <a:pt x="98110" y="3661100"/>
                </a:lnTo>
                <a:lnTo>
                  <a:pt x="76031" y="3622407"/>
                </a:lnTo>
                <a:lnTo>
                  <a:pt x="56532" y="3582142"/>
                </a:lnTo>
                <a:lnTo>
                  <a:pt x="39725" y="3540416"/>
                </a:lnTo>
                <a:lnTo>
                  <a:pt x="25723" y="3497343"/>
                </a:lnTo>
                <a:lnTo>
                  <a:pt x="14637" y="3453034"/>
                </a:lnTo>
                <a:lnTo>
                  <a:pt x="6580" y="3407601"/>
                </a:lnTo>
                <a:lnTo>
                  <a:pt x="1663" y="3361155"/>
                </a:lnTo>
                <a:lnTo>
                  <a:pt x="0" y="3313811"/>
                </a:lnTo>
                <a:lnTo>
                  <a:pt x="0" y="662813"/>
                </a:lnTo>
                <a:close/>
              </a:path>
            </a:pathLst>
          </a:custGeom>
          <a:ln w="12700">
            <a:solidFill>
              <a:srgbClr val="F68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45584" y="1973072"/>
            <a:ext cx="4161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*Disponibilidad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camas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publicas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considerando </a:t>
            </a:r>
            <a:r>
              <a:rPr sz="1400" b="1" dirty="0">
                <a:latin typeface="Arial"/>
                <a:cs typeface="Arial"/>
              </a:rPr>
              <a:t>escenario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recursos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tercer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hospital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7500" y="4844541"/>
            <a:ext cx="21399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68D2D"/>
                </a:solidFill>
                <a:latin typeface="Arial"/>
                <a:cs typeface="Arial"/>
              </a:rPr>
              <a:t>Ratio</a:t>
            </a:r>
            <a:r>
              <a:rPr sz="1600" b="1" spc="-114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68D2D"/>
                </a:solidFill>
                <a:latin typeface="Arial"/>
                <a:cs typeface="Arial"/>
              </a:rPr>
              <a:t>Andalucía</a:t>
            </a:r>
            <a:r>
              <a:rPr sz="1600" b="1" spc="-55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68D2D"/>
                </a:solidFill>
                <a:latin typeface="Arial"/>
                <a:cs typeface="Arial"/>
              </a:rPr>
              <a:t>(1,97)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F68D2D"/>
                </a:solidFill>
                <a:latin typeface="Arial"/>
                <a:cs typeface="Arial"/>
              </a:rPr>
              <a:t>Ratio</a:t>
            </a:r>
            <a:r>
              <a:rPr sz="1600" b="1" spc="-20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68D2D"/>
                </a:solidFill>
                <a:latin typeface="Arial"/>
                <a:cs typeface="Arial"/>
              </a:rPr>
              <a:t>España</a:t>
            </a:r>
            <a:r>
              <a:rPr sz="1600" b="1" spc="-35" dirty="0">
                <a:solidFill>
                  <a:srgbClr val="F68D2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68D2D"/>
                </a:solidFill>
                <a:latin typeface="Arial"/>
                <a:cs typeface="Arial"/>
              </a:rPr>
              <a:t>(2,30)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98789" y="2592451"/>
            <a:ext cx="155575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350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poder </a:t>
            </a:r>
            <a:r>
              <a:rPr sz="1400" dirty="0">
                <a:latin typeface="Arial"/>
                <a:cs typeface="Arial"/>
              </a:rPr>
              <a:t>alcanzar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ratios 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Andalucía,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debería </a:t>
            </a:r>
            <a:r>
              <a:rPr sz="1400" dirty="0">
                <a:latin typeface="Arial"/>
                <a:cs typeface="Arial"/>
              </a:rPr>
              <a:t>contar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3.973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camas,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4.443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poder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situarse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10" dirty="0">
                <a:latin typeface="Arial"/>
                <a:cs typeface="Arial"/>
              </a:rPr>
              <a:t> nacional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3" name="object 13" descr="Tabla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3511" y="2574163"/>
            <a:ext cx="3742585" cy="1828349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45EFCF32-D131-B4F1-E019-E788EA36DB13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object 5" descr="$PPTXTitle">
            <a:extLst>
              <a:ext uri="{FF2B5EF4-FFF2-40B4-BE49-F238E27FC236}">
                <a16:creationId xmlns:a16="http://schemas.microsoft.com/office/drawing/2014/main" id="{92785956-FEF4-E0FB-5CC6-587E7035767B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23" name="object 2" descr="$PPTXTitle">
            <a:extLst>
              <a:ext uri="{FF2B5EF4-FFF2-40B4-BE49-F238E27FC236}">
                <a16:creationId xmlns:a16="http://schemas.microsoft.com/office/drawing/2014/main" id="{616C37EE-8CA1-646E-05B3-8254BB558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D34E488-3C14-31CD-A497-6D3CAD20533B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1841119"/>
            <a:ext cx="21558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527172"/>
            <a:ext cx="2147570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Numero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empresas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</a:t>
            </a:r>
            <a:endParaRPr sz="15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Tamaño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empresas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</a:t>
            </a:r>
            <a:endParaRPr sz="1500">
              <a:latin typeface="Arial"/>
              <a:cs typeface="Arial"/>
            </a:endParaRPr>
          </a:p>
          <a:p>
            <a:pPr marL="299085" marR="12255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Facturación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empresas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sector sanitario</a:t>
            </a:r>
            <a:endParaRPr sz="1500">
              <a:latin typeface="Arial"/>
              <a:cs typeface="Arial"/>
            </a:endParaRPr>
          </a:p>
          <a:p>
            <a:pPr marL="299085" marR="7874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Contribución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económica</a:t>
            </a:r>
            <a:r>
              <a:rPr sz="15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los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congresos</a:t>
            </a:r>
            <a:r>
              <a:rPr sz="15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sector sanitario</a:t>
            </a:r>
            <a:endParaRPr sz="15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Empleo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sector</a:t>
            </a:r>
            <a:endParaRPr sz="15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sanitario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Interfaz de usuario gráfica, 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5657" y="183918"/>
            <a:ext cx="2654300" cy="58125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74492" y="1797050"/>
            <a:ext cx="975994" cy="101600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196215" rIns="0" bIns="0" rtlCol="0">
            <a:spAutoFit/>
          </a:bodyPr>
          <a:lstStyle/>
          <a:p>
            <a:pPr marL="345440" marR="119380" indent="-219710">
              <a:lnSpc>
                <a:spcPct val="100000"/>
              </a:lnSpc>
              <a:spcBef>
                <a:spcPts val="1545"/>
              </a:spcBef>
            </a:pPr>
            <a:r>
              <a:rPr sz="2000" b="1" spc="-20" dirty="0">
                <a:latin typeface="Arial"/>
                <a:cs typeface="Arial"/>
              </a:rPr>
              <a:t>CNAE </a:t>
            </a:r>
            <a:r>
              <a:rPr sz="2000" b="1" spc="-25" dirty="0">
                <a:latin typeface="Arial"/>
                <a:cs typeface="Arial"/>
              </a:rPr>
              <a:t>86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11802" y="1417676"/>
            <a:ext cx="294322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069975" algn="l"/>
                <a:tab pos="1398905" algn="l"/>
                <a:tab pos="2113915" algn="l"/>
                <a:tab pos="2554605" algn="l"/>
              </a:tabLst>
            </a:pPr>
            <a:r>
              <a:rPr sz="1400" b="1" dirty="0">
                <a:latin typeface="Arial"/>
                <a:cs typeface="Arial"/>
              </a:rPr>
              <a:t>Málaga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concentra</a:t>
            </a:r>
            <a:r>
              <a:rPr sz="1400" b="1" spc="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2.119</a:t>
            </a:r>
            <a:r>
              <a:rPr sz="1400" b="1" spc="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empresas sanitarias,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el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27,7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%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del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0" dirty="0">
                <a:latin typeface="Arial"/>
                <a:cs typeface="Arial"/>
              </a:rPr>
              <a:t>total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11802" y="1907724"/>
            <a:ext cx="2943225" cy="51752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400" b="1" dirty="0">
                <a:latin typeface="Arial"/>
                <a:cs typeface="Arial"/>
              </a:rPr>
              <a:t>andaluz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4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presenta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</a:t>
            </a:r>
            <a:r>
              <a:rPr sz="1400" spc="3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densidad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360045" algn="l"/>
                <a:tab pos="954405" algn="l"/>
                <a:tab pos="1882139" algn="l"/>
                <a:tab pos="2289175" algn="l"/>
              </a:tabLst>
            </a:pPr>
            <a:r>
              <a:rPr sz="1400" spc="-25" dirty="0">
                <a:latin typeface="Arial"/>
                <a:cs typeface="Arial"/>
              </a:rPr>
              <a:t>de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120,9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empresas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25" dirty="0">
                <a:latin typeface="Arial"/>
                <a:cs typeface="Arial"/>
              </a:rPr>
              <a:t>por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100.000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1802" y="2399513"/>
            <a:ext cx="294132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053465" algn="l"/>
                <a:tab pos="1866900" algn="l"/>
                <a:tab pos="2139950" algn="l"/>
              </a:tabLst>
            </a:pPr>
            <a:r>
              <a:rPr sz="1400" spc="-10" dirty="0">
                <a:latin typeface="Arial"/>
                <a:cs typeface="Arial"/>
              </a:rPr>
              <a:t>habitantes,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superior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50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spc="-10" dirty="0">
                <a:latin typeface="Arial"/>
                <a:cs typeface="Arial"/>
              </a:rPr>
              <a:t>Andalucía </a:t>
            </a:r>
            <a:r>
              <a:rPr sz="1400" dirty="0">
                <a:latin typeface="Arial"/>
                <a:cs typeface="Arial"/>
              </a:rPr>
              <a:t>(88,94).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(SABI,</a:t>
            </a:r>
            <a:r>
              <a:rPr sz="1000" spc="-10" dirty="0">
                <a:latin typeface="Arial"/>
                <a:cs typeface="Arial"/>
              </a:rPr>
              <a:t> 2023)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1802" y="3100527"/>
            <a:ext cx="324612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El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tamaño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medio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empresas </a:t>
            </a:r>
            <a:r>
              <a:rPr sz="1400" b="1" dirty="0">
                <a:latin typeface="Arial"/>
                <a:cs typeface="Arial"/>
              </a:rPr>
              <a:t>sanitarias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2,77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empleados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entidad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ligeramente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inferior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Andalucía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(3,22)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000" dirty="0">
                <a:latin typeface="Arial"/>
                <a:cs typeface="Arial"/>
              </a:rPr>
              <a:t>SABI,</a:t>
            </a:r>
            <a:r>
              <a:rPr sz="1000" spc="-10" dirty="0">
                <a:latin typeface="Arial"/>
                <a:cs typeface="Arial"/>
              </a:rPr>
              <a:t> 2023)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1802" y="4167885"/>
            <a:ext cx="322199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Las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actividades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hospitalarias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concentran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volumen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empleo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empresa: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alcanza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30,21 </a:t>
            </a:r>
            <a:r>
              <a:rPr sz="1400" dirty="0">
                <a:latin typeface="Arial"/>
                <a:cs typeface="Arial"/>
              </a:rPr>
              <a:t>empleados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empresa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(SABI,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2023)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56602" y="3869767"/>
            <a:ext cx="920115" cy="796290"/>
            <a:chOff x="3256602" y="3869767"/>
            <a:chExt cx="920115" cy="79629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3241" y="3869767"/>
              <a:ext cx="237653" cy="2377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3242" y="4428044"/>
              <a:ext cx="237653" cy="2377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8566" y="4148906"/>
              <a:ext cx="237679" cy="23778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56602" y="3974263"/>
              <a:ext cx="351790" cy="567690"/>
            </a:xfrm>
            <a:custGeom>
              <a:avLst/>
              <a:gdLst/>
              <a:ahLst/>
              <a:cxnLst/>
              <a:rect l="l" t="t" r="r" b="b"/>
              <a:pathLst>
                <a:path w="351789" h="567689">
                  <a:moveTo>
                    <a:pt x="331114" y="51028"/>
                  </a:moveTo>
                  <a:lnTo>
                    <a:pt x="20198" y="51028"/>
                  </a:lnTo>
                  <a:lnTo>
                    <a:pt x="20198" y="526925"/>
                  </a:lnTo>
                  <a:lnTo>
                    <a:pt x="0" y="526925"/>
                  </a:lnTo>
                  <a:lnTo>
                    <a:pt x="0" y="567504"/>
                  </a:lnTo>
                  <a:lnTo>
                    <a:pt x="351315" y="567504"/>
                  </a:lnTo>
                  <a:lnTo>
                    <a:pt x="351315" y="530492"/>
                  </a:lnTo>
                  <a:lnTo>
                    <a:pt x="154992" y="530492"/>
                  </a:lnTo>
                  <a:lnTo>
                    <a:pt x="154992" y="478800"/>
                  </a:lnTo>
                  <a:lnTo>
                    <a:pt x="72330" y="478800"/>
                  </a:lnTo>
                  <a:lnTo>
                    <a:pt x="72330" y="438109"/>
                  </a:lnTo>
                  <a:lnTo>
                    <a:pt x="331114" y="438109"/>
                  </a:lnTo>
                  <a:lnTo>
                    <a:pt x="331114" y="396092"/>
                  </a:lnTo>
                  <a:lnTo>
                    <a:pt x="72330" y="396092"/>
                  </a:lnTo>
                  <a:lnTo>
                    <a:pt x="72330" y="355401"/>
                  </a:lnTo>
                  <a:lnTo>
                    <a:pt x="331114" y="355401"/>
                  </a:lnTo>
                  <a:lnTo>
                    <a:pt x="331114" y="313384"/>
                  </a:lnTo>
                  <a:lnTo>
                    <a:pt x="72330" y="313384"/>
                  </a:lnTo>
                  <a:lnTo>
                    <a:pt x="72330" y="272694"/>
                  </a:lnTo>
                  <a:lnTo>
                    <a:pt x="331114" y="272694"/>
                  </a:lnTo>
                  <a:lnTo>
                    <a:pt x="331114" y="230668"/>
                  </a:lnTo>
                  <a:lnTo>
                    <a:pt x="72330" y="230668"/>
                  </a:lnTo>
                  <a:lnTo>
                    <a:pt x="72330" y="189986"/>
                  </a:lnTo>
                  <a:lnTo>
                    <a:pt x="331114" y="189986"/>
                  </a:lnTo>
                  <a:lnTo>
                    <a:pt x="331114" y="147960"/>
                  </a:lnTo>
                  <a:lnTo>
                    <a:pt x="72330" y="147960"/>
                  </a:lnTo>
                  <a:lnTo>
                    <a:pt x="72330" y="107278"/>
                  </a:lnTo>
                  <a:lnTo>
                    <a:pt x="331114" y="107278"/>
                  </a:lnTo>
                  <a:lnTo>
                    <a:pt x="331114" y="51028"/>
                  </a:lnTo>
                  <a:close/>
                </a:path>
                <a:path w="351789" h="567689">
                  <a:moveTo>
                    <a:pt x="238352" y="438109"/>
                  </a:moveTo>
                  <a:lnTo>
                    <a:pt x="195626" y="438109"/>
                  </a:lnTo>
                  <a:lnTo>
                    <a:pt x="195626" y="530492"/>
                  </a:lnTo>
                  <a:lnTo>
                    <a:pt x="351315" y="530492"/>
                  </a:lnTo>
                  <a:lnTo>
                    <a:pt x="351315" y="526925"/>
                  </a:lnTo>
                  <a:lnTo>
                    <a:pt x="331114" y="526925"/>
                  </a:lnTo>
                  <a:lnTo>
                    <a:pt x="331114" y="478800"/>
                  </a:lnTo>
                  <a:lnTo>
                    <a:pt x="238352" y="478800"/>
                  </a:lnTo>
                  <a:lnTo>
                    <a:pt x="238352" y="438109"/>
                  </a:lnTo>
                  <a:close/>
                </a:path>
                <a:path w="351789" h="567689">
                  <a:moveTo>
                    <a:pt x="154992" y="438109"/>
                  </a:moveTo>
                  <a:lnTo>
                    <a:pt x="112963" y="438109"/>
                  </a:lnTo>
                  <a:lnTo>
                    <a:pt x="112963" y="478800"/>
                  </a:lnTo>
                  <a:lnTo>
                    <a:pt x="154992" y="478800"/>
                  </a:lnTo>
                  <a:lnTo>
                    <a:pt x="154992" y="438109"/>
                  </a:lnTo>
                  <a:close/>
                </a:path>
                <a:path w="351789" h="567689">
                  <a:moveTo>
                    <a:pt x="331114" y="438109"/>
                  </a:moveTo>
                  <a:lnTo>
                    <a:pt x="278985" y="438109"/>
                  </a:lnTo>
                  <a:lnTo>
                    <a:pt x="278985" y="478800"/>
                  </a:lnTo>
                  <a:lnTo>
                    <a:pt x="331114" y="478800"/>
                  </a:lnTo>
                  <a:lnTo>
                    <a:pt x="331114" y="438109"/>
                  </a:lnTo>
                  <a:close/>
                </a:path>
                <a:path w="351789" h="567689">
                  <a:moveTo>
                    <a:pt x="154992" y="355401"/>
                  </a:moveTo>
                  <a:lnTo>
                    <a:pt x="112963" y="355401"/>
                  </a:lnTo>
                  <a:lnTo>
                    <a:pt x="112963" y="396092"/>
                  </a:lnTo>
                  <a:lnTo>
                    <a:pt x="154992" y="396092"/>
                  </a:lnTo>
                  <a:lnTo>
                    <a:pt x="154992" y="355401"/>
                  </a:lnTo>
                  <a:close/>
                </a:path>
                <a:path w="351789" h="567689">
                  <a:moveTo>
                    <a:pt x="238352" y="355401"/>
                  </a:moveTo>
                  <a:lnTo>
                    <a:pt x="195626" y="355401"/>
                  </a:lnTo>
                  <a:lnTo>
                    <a:pt x="195626" y="396092"/>
                  </a:lnTo>
                  <a:lnTo>
                    <a:pt x="238352" y="396092"/>
                  </a:lnTo>
                  <a:lnTo>
                    <a:pt x="238352" y="355401"/>
                  </a:lnTo>
                  <a:close/>
                </a:path>
                <a:path w="351789" h="567689">
                  <a:moveTo>
                    <a:pt x="331114" y="355401"/>
                  </a:moveTo>
                  <a:lnTo>
                    <a:pt x="278985" y="355401"/>
                  </a:lnTo>
                  <a:lnTo>
                    <a:pt x="278985" y="396092"/>
                  </a:lnTo>
                  <a:lnTo>
                    <a:pt x="331114" y="396092"/>
                  </a:lnTo>
                  <a:lnTo>
                    <a:pt x="331114" y="355401"/>
                  </a:lnTo>
                  <a:close/>
                </a:path>
                <a:path w="351789" h="567689">
                  <a:moveTo>
                    <a:pt x="154992" y="272694"/>
                  </a:moveTo>
                  <a:lnTo>
                    <a:pt x="112963" y="272694"/>
                  </a:lnTo>
                  <a:lnTo>
                    <a:pt x="112963" y="313384"/>
                  </a:lnTo>
                  <a:lnTo>
                    <a:pt x="154992" y="313384"/>
                  </a:lnTo>
                  <a:lnTo>
                    <a:pt x="154992" y="272694"/>
                  </a:lnTo>
                  <a:close/>
                </a:path>
                <a:path w="351789" h="567689">
                  <a:moveTo>
                    <a:pt x="238352" y="272694"/>
                  </a:moveTo>
                  <a:lnTo>
                    <a:pt x="195626" y="272694"/>
                  </a:lnTo>
                  <a:lnTo>
                    <a:pt x="195626" y="313384"/>
                  </a:lnTo>
                  <a:lnTo>
                    <a:pt x="238352" y="313384"/>
                  </a:lnTo>
                  <a:lnTo>
                    <a:pt x="238352" y="272694"/>
                  </a:lnTo>
                  <a:close/>
                </a:path>
                <a:path w="351789" h="567689">
                  <a:moveTo>
                    <a:pt x="331114" y="272694"/>
                  </a:moveTo>
                  <a:lnTo>
                    <a:pt x="278985" y="272694"/>
                  </a:lnTo>
                  <a:lnTo>
                    <a:pt x="278985" y="313384"/>
                  </a:lnTo>
                  <a:lnTo>
                    <a:pt x="331114" y="313384"/>
                  </a:lnTo>
                  <a:lnTo>
                    <a:pt x="331114" y="272694"/>
                  </a:lnTo>
                  <a:close/>
                </a:path>
                <a:path w="351789" h="567689">
                  <a:moveTo>
                    <a:pt x="154992" y="189986"/>
                  </a:moveTo>
                  <a:lnTo>
                    <a:pt x="112963" y="189986"/>
                  </a:lnTo>
                  <a:lnTo>
                    <a:pt x="112963" y="230668"/>
                  </a:lnTo>
                  <a:lnTo>
                    <a:pt x="154992" y="230668"/>
                  </a:lnTo>
                  <a:lnTo>
                    <a:pt x="154992" y="189986"/>
                  </a:lnTo>
                  <a:close/>
                </a:path>
                <a:path w="351789" h="567689">
                  <a:moveTo>
                    <a:pt x="238352" y="189986"/>
                  </a:moveTo>
                  <a:lnTo>
                    <a:pt x="195626" y="189986"/>
                  </a:lnTo>
                  <a:lnTo>
                    <a:pt x="195626" y="230668"/>
                  </a:lnTo>
                  <a:lnTo>
                    <a:pt x="238352" y="230668"/>
                  </a:lnTo>
                  <a:lnTo>
                    <a:pt x="238352" y="189986"/>
                  </a:lnTo>
                  <a:close/>
                </a:path>
                <a:path w="351789" h="567689">
                  <a:moveTo>
                    <a:pt x="331114" y="189986"/>
                  </a:moveTo>
                  <a:lnTo>
                    <a:pt x="278985" y="189986"/>
                  </a:lnTo>
                  <a:lnTo>
                    <a:pt x="278985" y="230668"/>
                  </a:lnTo>
                  <a:lnTo>
                    <a:pt x="331114" y="230668"/>
                  </a:lnTo>
                  <a:lnTo>
                    <a:pt x="331114" y="189986"/>
                  </a:lnTo>
                  <a:close/>
                </a:path>
                <a:path w="351789" h="567689">
                  <a:moveTo>
                    <a:pt x="154992" y="107278"/>
                  </a:moveTo>
                  <a:lnTo>
                    <a:pt x="112963" y="107278"/>
                  </a:lnTo>
                  <a:lnTo>
                    <a:pt x="112963" y="147960"/>
                  </a:lnTo>
                  <a:lnTo>
                    <a:pt x="154992" y="147960"/>
                  </a:lnTo>
                  <a:lnTo>
                    <a:pt x="154992" y="107278"/>
                  </a:lnTo>
                  <a:close/>
                </a:path>
                <a:path w="351789" h="567689">
                  <a:moveTo>
                    <a:pt x="238352" y="107278"/>
                  </a:moveTo>
                  <a:lnTo>
                    <a:pt x="195626" y="107278"/>
                  </a:lnTo>
                  <a:lnTo>
                    <a:pt x="195626" y="147960"/>
                  </a:lnTo>
                  <a:lnTo>
                    <a:pt x="238352" y="147960"/>
                  </a:lnTo>
                  <a:lnTo>
                    <a:pt x="238352" y="107278"/>
                  </a:lnTo>
                  <a:close/>
                </a:path>
                <a:path w="351789" h="567689">
                  <a:moveTo>
                    <a:pt x="331114" y="107278"/>
                  </a:moveTo>
                  <a:lnTo>
                    <a:pt x="278985" y="107278"/>
                  </a:lnTo>
                  <a:lnTo>
                    <a:pt x="278985" y="147960"/>
                  </a:lnTo>
                  <a:lnTo>
                    <a:pt x="331114" y="147960"/>
                  </a:lnTo>
                  <a:lnTo>
                    <a:pt x="331114" y="107278"/>
                  </a:lnTo>
                  <a:close/>
                </a:path>
                <a:path w="351789" h="567689">
                  <a:moveTo>
                    <a:pt x="300469" y="0"/>
                  </a:moveTo>
                  <a:lnTo>
                    <a:pt x="50846" y="0"/>
                  </a:lnTo>
                  <a:lnTo>
                    <a:pt x="50846" y="51028"/>
                  </a:lnTo>
                  <a:lnTo>
                    <a:pt x="300469" y="51028"/>
                  </a:lnTo>
                  <a:lnTo>
                    <a:pt x="3004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4967" y="4064397"/>
              <a:ext cx="183372" cy="14996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4967" y="4321231"/>
              <a:ext cx="183372" cy="14996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20452" y="4247133"/>
              <a:ext cx="287655" cy="41910"/>
            </a:xfrm>
            <a:custGeom>
              <a:avLst/>
              <a:gdLst/>
              <a:ahLst/>
              <a:cxnLst/>
              <a:rect l="l" t="t" r="r" b="b"/>
              <a:pathLst>
                <a:path w="287654" h="41910">
                  <a:moveTo>
                    <a:pt x="41059" y="0"/>
                  </a:moveTo>
                  <a:lnTo>
                    <a:pt x="0" y="0"/>
                  </a:lnTo>
                  <a:lnTo>
                    <a:pt x="0" y="41351"/>
                  </a:lnTo>
                  <a:lnTo>
                    <a:pt x="41059" y="41351"/>
                  </a:lnTo>
                  <a:lnTo>
                    <a:pt x="41059" y="0"/>
                  </a:lnTo>
                  <a:close/>
                </a:path>
                <a:path w="287654" h="41910">
                  <a:moveTo>
                    <a:pt x="123164" y="0"/>
                  </a:moveTo>
                  <a:lnTo>
                    <a:pt x="82105" y="0"/>
                  </a:lnTo>
                  <a:lnTo>
                    <a:pt x="82105" y="41351"/>
                  </a:lnTo>
                  <a:lnTo>
                    <a:pt x="123164" y="41351"/>
                  </a:lnTo>
                  <a:lnTo>
                    <a:pt x="123164" y="0"/>
                  </a:lnTo>
                  <a:close/>
                </a:path>
                <a:path w="287654" h="41910">
                  <a:moveTo>
                    <a:pt x="205270" y="0"/>
                  </a:moveTo>
                  <a:lnTo>
                    <a:pt x="164223" y="0"/>
                  </a:lnTo>
                  <a:lnTo>
                    <a:pt x="164223" y="41351"/>
                  </a:lnTo>
                  <a:lnTo>
                    <a:pt x="205270" y="41351"/>
                  </a:lnTo>
                  <a:lnTo>
                    <a:pt x="205270" y="0"/>
                  </a:lnTo>
                  <a:close/>
                </a:path>
                <a:path w="287654" h="41910">
                  <a:moveTo>
                    <a:pt x="287388" y="0"/>
                  </a:moveTo>
                  <a:lnTo>
                    <a:pt x="246329" y="0"/>
                  </a:lnTo>
                  <a:lnTo>
                    <a:pt x="246329" y="41351"/>
                  </a:lnTo>
                  <a:lnTo>
                    <a:pt x="287388" y="41351"/>
                  </a:lnTo>
                  <a:lnTo>
                    <a:pt x="2873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969756" y="1415263"/>
            <a:ext cx="258699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Facturacion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empresas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3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sector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</a:t>
            </a:r>
            <a:r>
              <a:rPr sz="1400" spc="3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689</a:t>
            </a:r>
            <a:r>
              <a:rPr sz="1400" spc="3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millones</a:t>
            </a:r>
            <a:r>
              <a:rPr sz="1400" spc="38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69756" y="1905990"/>
            <a:ext cx="2586355" cy="105346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1027430" algn="l"/>
              </a:tabLst>
            </a:pPr>
            <a:r>
              <a:rPr sz="1400" spc="-10" dirty="0">
                <a:latin typeface="Arial"/>
                <a:cs typeface="Arial"/>
              </a:rPr>
              <a:t>euros.</a:t>
            </a:r>
            <a:r>
              <a:rPr sz="1400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Aproximadamente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</a:pPr>
            <a:r>
              <a:rPr sz="1400" b="1" dirty="0">
                <a:latin typeface="Arial"/>
                <a:cs typeface="Arial"/>
              </a:rPr>
              <a:t>325.000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euros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por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empresa</a:t>
            </a:r>
            <a:r>
              <a:rPr sz="1400" spc="-10" dirty="0">
                <a:latin typeface="Arial"/>
                <a:cs typeface="Arial"/>
              </a:rPr>
              <a:t>, </a:t>
            </a:r>
            <a:r>
              <a:rPr sz="1400" dirty="0">
                <a:latin typeface="Arial"/>
                <a:cs typeface="Arial"/>
              </a:rPr>
              <a:t>similar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1050" dirty="0">
                <a:latin typeface="Arial"/>
                <a:cs typeface="Arial"/>
              </a:rPr>
              <a:t>(SABI,</a:t>
            </a:r>
            <a:r>
              <a:rPr sz="1050" spc="-3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2023)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03930" y="1635781"/>
            <a:ext cx="648335" cy="554990"/>
          </a:xfrm>
          <a:custGeom>
            <a:avLst/>
            <a:gdLst/>
            <a:ahLst/>
            <a:cxnLst/>
            <a:rect l="l" t="t" r="r" b="b"/>
            <a:pathLst>
              <a:path w="648334" h="554989">
                <a:moveTo>
                  <a:pt x="216075" y="0"/>
                </a:moveTo>
                <a:lnTo>
                  <a:pt x="177562" y="1269"/>
                </a:lnTo>
                <a:lnTo>
                  <a:pt x="131246" y="5079"/>
                </a:lnTo>
                <a:lnTo>
                  <a:pt x="83729" y="15239"/>
                </a:lnTo>
                <a:lnTo>
                  <a:pt x="41614" y="31749"/>
                </a:lnTo>
                <a:lnTo>
                  <a:pt x="11504" y="57149"/>
                </a:lnTo>
                <a:lnTo>
                  <a:pt x="0" y="92709"/>
                </a:lnTo>
                <a:lnTo>
                  <a:pt x="0" y="170179"/>
                </a:lnTo>
                <a:lnTo>
                  <a:pt x="1893" y="185419"/>
                </a:lnTo>
                <a:lnTo>
                  <a:pt x="7620" y="199389"/>
                </a:lnTo>
                <a:lnTo>
                  <a:pt x="17254" y="212089"/>
                </a:lnTo>
                <a:lnTo>
                  <a:pt x="30868" y="223519"/>
                </a:lnTo>
                <a:lnTo>
                  <a:pt x="30868" y="238759"/>
                </a:lnTo>
                <a:lnTo>
                  <a:pt x="18231" y="248919"/>
                </a:lnTo>
                <a:lnTo>
                  <a:pt x="8488" y="261619"/>
                </a:lnTo>
                <a:lnTo>
                  <a:pt x="2218" y="276859"/>
                </a:lnTo>
                <a:lnTo>
                  <a:pt x="0" y="293369"/>
                </a:lnTo>
                <a:lnTo>
                  <a:pt x="0" y="370839"/>
                </a:lnTo>
                <a:lnTo>
                  <a:pt x="21222" y="416559"/>
                </a:lnTo>
                <a:lnTo>
                  <a:pt x="84115" y="447039"/>
                </a:lnTo>
                <a:lnTo>
                  <a:pt x="179722" y="462279"/>
                </a:lnTo>
                <a:lnTo>
                  <a:pt x="216076" y="463549"/>
                </a:lnTo>
                <a:lnTo>
                  <a:pt x="221405" y="487679"/>
                </a:lnTo>
                <a:lnTo>
                  <a:pt x="263608" y="527050"/>
                </a:lnTo>
                <a:lnTo>
                  <a:pt x="300191" y="539750"/>
                </a:lnTo>
                <a:lnTo>
                  <a:pt x="395798" y="554990"/>
                </a:lnTo>
                <a:lnTo>
                  <a:pt x="470665" y="554990"/>
                </a:lnTo>
                <a:lnTo>
                  <a:pt x="516982" y="549910"/>
                </a:lnTo>
                <a:lnTo>
                  <a:pt x="564498" y="541020"/>
                </a:lnTo>
                <a:lnTo>
                  <a:pt x="606613" y="524510"/>
                </a:lnTo>
                <a:lnTo>
                  <a:pt x="624680" y="509270"/>
                </a:lnTo>
                <a:lnTo>
                  <a:pt x="401766" y="509270"/>
                </a:lnTo>
                <a:lnTo>
                  <a:pt x="394158" y="508000"/>
                </a:lnTo>
                <a:lnTo>
                  <a:pt x="386622" y="508000"/>
                </a:lnTo>
                <a:lnTo>
                  <a:pt x="386622" y="504190"/>
                </a:lnTo>
                <a:lnTo>
                  <a:pt x="355754" y="504190"/>
                </a:lnTo>
                <a:lnTo>
                  <a:pt x="332096" y="500380"/>
                </a:lnTo>
                <a:lnTo>
                  <a:pt x="324886" y="499110"/>
                </a:lnTo>
                <a:lnTo>
                  <a:pt x="324886" y="488950"/>
                </a:lnTo>
                <a:lnTo>
                  <a:pt x="294018" y="488950"/>
                </a:lnTo>
                <a:lnTo>
                  <a:pt x="263150" y="463550"/>
                </a:lnTo>
                <a:lnTo>
                  <a:pt x="263150" y="461010"/>
                </a:lnTo>
                <a:lnTo>
                  <a:pt x="571829" y="461010"/>
                </a:lnTo>
                <a:lnTo>
                  <a:pt x="587842" y="455930"/>
                </a:lnTo>
                <a:lnTo>
                  <a:pt x="595487" y="452120"/>
                </a:lnTo>
                <a:lnTo>
                  <a:pt x="602697" y="449580"/>
                </a:lnTo>
                <a:lnTo>
                  <a:pt x="648228" y="449580"/>
                </a:lnTo>
                <a:lnTo>
                  <a:pt x="648228" y="431800"/>
                </a:lnTo>
                <a:lnTo>
                  <a:pt x="370898" y="431800"/>
                </a:lnTo>
                <a:lnTo>
                  <a:pt x="363290" y="430530"/>
                </a:lnTo>
                <a:lnTo>
                  <a:pt x="355753" y="430530"/>
                </a:lnTo>
                <a:lnTo>
                  <a:pt x="355753" y="426720"/>
                </a:lnTo>
                <a:lnTo>
                  <a:pt x="324885" y="426720"/>
                </a:lnTo>
                <a:lnTo>
                  <a:pt x="301228" y="422910"/>
                </a:lnTo>
                <a:lnTo>
                  <a:pt x="294017" y="421640"/>
                </a:lnTo>
                <a:lnTo>
                  <a:pt x="294017" y="415290"/>
                </a:lnTo>
                <a:lnTo>
                  <a:pt x="185979" y="415289"/>
                </a:lnTo>
                <a:lnTo>
                  <a:pt x="170545" y="414019"/>
                </a:lnTo>
                <a:lnTo>
                  <a:pt x="170545" y="411479"/>
                </a:lnTo>
                <a:lnTo>
                  <a:pt x="139677" y="411479"/>
                </a:lnTo>
                <a:lnTo>
                  <a:pt x="116020" y="407669"/>
                </a:lnTo>
                <a:lnTo>
                  <a:pt x="108809" y="406399"/>
                </a:lnTo>
                <a:lnTo>
                  <a:pt x="108809" y="396239"/>
                </a:lnTo>
                <a:lnTo>
                  <a:pt x="77941" y="396239"/>
                </a:lnTo>
                <a:lnTo>
                  <a:pt x="47073" y="370839"/>
                </a:lnTo>
                <a:lnTo>
                  <a:pt x="47073" y="356869"/>
                </a:lnTo>
                <a:lnTo>
                  <a:pt x="641782" y="356870"/>
                </a:lnTo>
                <a:lnTo>
                  <a:pt x="641282" y="355600"/>
                </a:lnTo>
                <a:lnTo>
                  <a:pt x="640327" y="354330"/>
                </a:lnTo>
                <a:lnTo>
                  <a:pt x="402055" y="354330"/>
                </a:lnTo>
                <a:lnTo>
                  <a:pt x="335810" y="351790"/>
                </a:lnTo>
                <a:lnTo>
                  <a:pt x="281863" y="341630"/>
                </a:lnTo>
                <a:lnTo>
                  <a:pt x="248594" y="327660"/>
                </a:lnTo>
                <a:lnTo>
                  <a:pt x="170545" y="327659"/>
                </a:lnTo>
                <a:lnTo>
                  <a:pt x="146888" y="323849"/>
                </a:lnTo>
                <a:lnTo>
                  <a:pt x="139677" y="321309"/>
                </a:lnTo>
                <a:lnTo>
                  <a:pt x="139677" y="311149"/>
                </a:lnTo>
                <a:lnTo>
                  <a:pt x="108809" y="311149"/>
                </a:lnTo>
                <a:lnTo>
                  <a:pt x="77941" y="285749"/>
                </a:lnTo>
                <a:lnTo>
                  <a:pt x="77941" y="271779"/>
                </a:lnTo>
                <a:lnTo>
                  <a:pt x="302093" y="271780"/>
                </a:lnTo>
                <a:lnTo>
                  <a:pt x="335810" y="265430"/>
                </a:lnTo>
                <a:lnTo>
                  <a:pt x="402055" y="261620"/>
                </a:lnTo>
                <a:lnTo>
                  <a:pt x="596910" y="261620"/>
                </a:lnTo>
                <a:lnTo>
                  <a:pt x="570599" y="245110"/>
                </a:lnTo>
                <a:lnTo>
                  <a:pt x="534016" y="231140"/>
                </a:lnTo>
                <a:lnTo>
                  <a:pt x="517810" y="227330"/>
                </a:lnTo>
                <a:lnTo>
                  <a:pt x="500447" y="223520"/>
                </a:lnTo>
                <a:lnTo>
                  <a:pt x="462248" y="218440"/>
                </a:lnTo>
                <a:lnTo>
                  <a:pt x="463020" y="215900"/>
                </a:lnTo>
                <a:lnTo>
                  <a:pt x="193443" y="215899"/>
                </a:lnTo>
                <a:lnTo>
                  <a:pt x="178081" y="214629"/>
                </a:lnTo>
                <a:lnTo>
                  <a:pt x="170545" y="214629"/>
                </a:lnTo>
                <a:lnTo>
                  <a:pt x="170545" y="210819"/>
                </a:lnTo>
                <a:lnTo>
                  <a:pt x="139677" y="210819"/>
                </a:lnTo>
                <a:lnTo>
                  <a:pt x="116020" y="207009"/>
                </a:lnTo>
                <a:lnTo>
                  <a:pt x="108809" y="205739"/>
                </a:lnTo>
                <a:lnTo>
                  <a:pt x="108809" y="195579"/>
                </a:lnTo>
                <a:lnTo>
                  <a:pt x="77941" y="195579"/>
                </a:lnTo>
                <a:lnTo>
                  <a:pt x="47073" y="170179"/>
                </a:lnTo>
                <a:lnTo>
                  <a:pt x="47073" y="156209"/>
                </a:lnTo>
                <a:lnTo>
                  <a:pt x="435177" y="156210"/>
                </a:lnTo>
                <a:lnTo>
                  <a:pt x="432152" y="153670"/>
                </a:lnTo>
                <a:lnTo>
                  <a:pt x="432151" y="138430"/>
                </a:lnTo>
                <a:lnTo>
                  <a:pt x="216847" y="138429"/>
                </a:lnTo>
                <a:lnTo>
                  <a:pt x="150602" y="134619"/>
                </a:lnTo>
                <a:lnTo>
                  <a:pt x="96655" y="124459"/>
                </a:lnTo>
                <a:lnTo>
                  <a:pt x="60361" y="110489"/>
                </a:lnTo>
                <a:lnTo>
                  <a:pt x="47073" y="92709"/>
                </a:lnTo>
                <a:lnTo>
                  <a:pt x="60361" y="74929"/>
                </a:lnTo>
                <a:lnTo>
                  <a:pt x="96655" y="59689"/>
                </a:lnTo>
                <a:lnTo>
                  <a:pt x="150602" y="49529"/>
                </a:lnTo>
                <a:lnTo>
                  <a:pt x="216847" y="45719"/>
                </a:lnTo>
                <a:lnTo>
                  <a:pt x="410930" y="45720"/>
                </a:lnTo>
                <a:lnTo>
                  <a:pt x="384619" y="27940"/>
                </a:lnTo>
                <a:lnTo>
                  <a:pt x="348036" y="15240"/>
                </a:lnTo>
                <a:lnTo>
                  <a:pt x="319061" y="8890"/>
                </a:lnTo>
                <a:lnTo>
                  <a:pt x="286975" y="3810"/>
                </a:lnTo>
                <a:lnTo>
                  <a:pt x="252430" y="1270"/>
                </a:lnTo>
                <a:lnTo>
                  <a:pt x="216075" y="0"/>
                </a:lnTo>
                <a:close/>
              </a:path>
              <a:path w="648334" h="554989">
                <a:moveTo>
                  <a:pt x="448357" y="478790"/>
                </a:moveTo>
                <a:lnTo>
                  <a:pt x="417490" y="478790"/>
                </a:lnTo>
                <a:lnTo>
                  <a:pt x="417490" y="509270"/>
                </a:lnTo>
                <a:lnTo>
                  <a:pt x="448358" y="509270"/>
                </a:lnTo>
                <a:lnTo>
                  <a:pt x="448357" y="478790"/>
                </a:lnTo>
                <a:close/>
              </a:path>
              <a:path w="648334" h="554989">
                <a:moveTo>
                  <a:pt x="510093" y="473710"/>
                </a:moveTo>
                <a:lnTo>
                  <a:pt x="324886" y="473710"/>
                </a:lnTo>
                <a:lnTo>
                  <a:pt x="332422" y="474980"/>
                </a:lnTo>
                <a:lnTo>
                  <a:pt x="340030" y="474980"/>
                </a:lnTo>
                <a:lnTo>
                  <a:pt x="347783" y="476250"/>
                </a:lnTo>
                <a:lnTo>
                  <a:pt x="479225" y="476250"/>
                </a:lnTo>
                <a:lnTo>
                  <a:pt x="479226" y="508000"/>
                </a:lnTo>
                <a:lnTo>
                  <a:pt x="471689" y="508000"/>
                </a:lnTo>
                <a:lnTo>
                  <a:pt x="464081" y="509270"/>
                </a:lnTo>
                <a:lnTo>
                  <a:pt x="624680" y="509270"/>
                </a:lnTo>
                <a:lnTo>
                  <a:pt x="630702" y="504190"/>
                </a:lnTo>
                <a:lnTo>
                  <a:pt x="510094" y="504190"/>
                </a:lnTo>
                <a:lnTo>
                  <a:pt x="510093" y="473710"/>
                </a:lnTo>
                <a:close/>
              </a:path>
              <a:path w="648334" h="554989">
                <a:moveTo>
                  <a:pt x="479225" y="476250"/>
                </a:moveTo>
                <a:lnTo>
                  <a:pt x="355754" y="476250"/>
                </a:lnTo>
                <a:lnTo>
                  <a:pt x="355754" y="504190"/>
                </a:lnTo>
                <a:lnTo>
                  <a:pt x="386622" y="504190"/>
                </a:lnTo>
                <a:lnTo>
                  <a:pt x="386622" y="478790"/>
                </a:lnTo>
                <a:lnTo>
                  <a:pt x="455568" y="478790"/>
                </a:lnTo>
                <a:lnTo>
                  <a:pt x="463213" y="477520"/>
                </a:lnTo>
                <a:lnTo>
                  <a:pt x="471147" y="477520"/>
                </a:lnTo>
                <a:lnTo>
                  <a:pt x="479225" y="476250"/>
                </a:lnTo>
                <a:close/>
              </a:path>
              <a:path w="648334" h="554989">
                <a:moveTo>
                  <a:pt x="571829" y="468630"/>
                </a:moveTo>
                <a:lnTo>
                  <a:pt x="540961" y="468630"/>
                </a:lnTo>
                <a:lnTo>
                  <a:pt x="540962" y="499110"/>
                </a:lnTo>
                <a:lnTo>
                  <a:pt x="533751" y="500380"/>
                </a:lnTo>
                <a:lnTo>
                  <a:pt x="510094" y="504190"/>
                </a:lnTo>
                <a:lnTo>
                  <a:pt x="630702" y="504190"/>
                </a:lnTo>
                <a:lnTo>
                  <a:pt x="636724" y="499110"/>
                </a:lnTo>
                <a:lnTo>
                  <a:pt x="640011" y="488950"/>
                </a:lnTo>
                <a:lnTo>
                  <a:pt x="571829" y="488950"/>
                </a:lnTo>
                <a:lnTo>
                  <a:pt x="571829" y="468630"/>
                </a:lnTo>
                <a:close/>
              </a:path>
              <a:path w="648334" h="554989">
                <a:moveTo>
                  <a:pt x="571829" y="461010"/>
                </a:moveTo>
                <a:lnTo>
                  <a:pt x="263921" y="461010"/>
                </a:lnTo>
                <a:lnTo>
                  <a:pt x="266236" y="462280"/>
                </a:lnTo>
                <a:lnTo>
                  <a:pt x="267780" y="463550"/>
                </a:lnTo>
                <a:lnTo>
                  <a:pt x="270095" y="463550"/>
                </a:lnTo>
                <a:lnTo>
                  <a:pt x="277812" y="464820"/>
                </a:lnTo>
                <a:lnTo>
                  <a:pt x="285529" y="467360"/>
                </a:lnTo>
                <a:lnTo>
                  <a:pt x="294018" y="468630"/>
                </a:lnTo>
                <a:lnTo>
                  <a:pt x="294018" y="488950"/>
                </a:lnTo>
                <a:lnTo>
                  <a:pt x="324886" y="488950"/>
                </a:lnTo>
                <a:lnTo>
                  <a:pt x="324886" y="473710"/>
                </a:lnTo>
                <a:lnTo>
                  <a:pt x="510093" y="473710"/>
                </a:lnTo>
                <a:lnTo>
                  <a:pt x="540961" y="468630"/>
                </a:lnTo>
                <a:lnTo>
                  <a:pt x="571829" y="468630"/>
                </a:lnTo>
                <a:lnTo>
                  <a:pt x="571829" y="461010"/>
                </a:lnTo>
                <a:close/>
              </a:path>
              <a:path w="648334" h="554989">
                <a:moveTo>
                  <a:pt x="648228" y="449580"/>
                </a:moveTo>
                <a:lnTo>
                  <a:pt x="602697" y="449580"/>
                </a:lnTo>
                <a:lnTo>
                  <a:pt x="602697" y="463550"/>
                </a:lnTo>
                <a:lnTo>
                  <a:pt x="600587" y="469900"/>
                </a:lnTo>
                <a:lnTo>
                  <a:pt x="594498" y="477520"/>
                </a:lnTo>
                <a:lnTo>
                  <a:pt x="584792" y="483870"/>
                </a:lnTo>
                <a:lnTo>
                  <a:pt x="571829" y="488950"/>
                </a:lnTo>
                <a:lnTo>
                  <a:pt x="640011" y="488950"/>
                </a:lnTo>
                <a:lnTo>
                  <a:pt x="648228" y="463550"/>
                </a:lnTo>
                <a:lnTo>
                  <a:pt x="648228" y="449580"/>
                </a:lnTo>
                <a:close/>
              </a:path>
              <a:path w="648334" h="554989">
                <a:moveTo>
                  <a:pt x="417489" y="401320"/>
                </a:moveTo>
                <a:lnTo>
                  <a:pt x="386621" y="401320"/>
                </a:lnTo>
                <a:lnTo>
                  <a:pt x="386621" y="431800"/>
                </a:lnTo>
                <a:lnTo>
                  <a:pt x="417489" y="431800"/>
                </a:lnTo>
                <a:lnTo>
                  <a:pt x="417489" y="401320"/>
                </a:lnTo>
                <a:close/>
              </a:path>
              <a:path w="648334" h="554989">
                <a:moveTo>
                  <a:pt x="479225" y="400050"/>
                </a:moveTo>
                <a:lnTo>
                  <a:pt x="448357" y="400050"/>
                </a:lnTo>
                <a:lnTo>
                  <a:pt x="448357" y="430530"/>
                </a:lnTo>
                <a:lnTo>
                  <a:pt x="440821" y="430530"/>
                </a:lnTo>
                <a:lnTo>
                  <a:pt x="425460" y="431800"/>
                </a:lnTo>
                <a:lnTo>
                  <a:pt x="648228" y="431800"/>
                </a:lnTo>
                <a:lnTo>
                  <a:pt x="648228" y="426720"/>
                </a:lnTo>
                <a:lnTo>
                  <a:pt x="479225" y="426720"/>
                </a:lnTo>
                <a:lnTo>
                  <a:pt x="479225" y="400050"/>
                </a:lnTo>
                <a:close/>
              </a:path>
              <a:path w="648334" h="554989">
                <a:moveTo>
                  <a:pt x="540961" y="391160"/>
                </a:moveTo>
                <a:lnTo>
                  <a:pt x="294017" y="391160"/>
                </a:lnTo>
                <a:lnTo>
                  <a:pt x="324885" y="396240"/>
                </a:lnTo>
                <a:lnTo>
                  <a:pt x="324885" y="426720"/>
                </a:lnTo>
                <a:lnTo>
                  <a:pt x="355753" y="426720"/>
                </a:lnTo>
                <a:lnTo>
                  <a:pt x="355753" y="400050"/>
                </a:lnTo>
                <a:lnTo>
                  <a:pt x="479225" y="400050"/>
                </a:lnTo>
                <a:lnTo>
                  <a:pt x="479225" y="396240"/>
                </a:lnTo>
                <a:lnTo>
                  <a:pt x="510093" y="392430"/>
                </a:lnTo>
                <a:lnTo>
                  <a:pt x="540961" y="392430"/>
                </a:lnTo>
                <a:lnTo>
                  <a:pt x="540961" y="391160"/>
                </a:lnTo>
                <a:close/>
              </a:path>
              <a:path w="648334" h="554989">
                <a:moveTo>
                  <a:pt x="540961" y="392430"/>
                </a:moveTo>
                <a:lnTo>
                  <a:pt x="510093" y="392430"/>
                </a:lnTo>
                <a:lnTo>
                  <a:pt x="510093" y="421640"/>
                </a:lnTo>
                <a:lnTo>
                  <a:pt x="502883" y="422910"/>
                </a:lnTo>
                <a:lnTo>
                  <a:pt x="479225" y="426720"/>
                </a:lnTo>
                <a:lnTo>
                  <a:pt x="648228" y="426720"/>
                </a:lnTo>
                <a:lnTo>
                  <a:pt x="648228" y="411480"/>
                </a:lnTo>
                <a:lnTo>
                  <a:pt x="540961" y="411480"/>
                </a:lnTo>
                <a:lnTo>
                  <a:pt x="540961" y="392430"/>
                </a:lnTo>
                <a:close/>
              </a:path>
              <a:path w="648334" h="554989">
                <a:moveTo>
                  <a:pt x="232281" y="384809"/>
                </a:moveTo>
                <a:lnTo>
                  <a:pt x="185979" y="384809"/>
                </a:lnTo>
                <a:lnTo>
                  <a:pt x="185979" y="386079"/>
                </a:lnTo>
                <a:lnTo>
                  <a:pt x="186203" y="389889"/>
                </a:lnTo>
                <a:lnTo>
                  <a:pt x="186277" y="391159"/>
                </a:lnTo>
                <a:lnTo>
                  <a:pt x="186351" y="392429"/>
                </a:lnTo>
                <a:lnTo>
                  <a:pt x="186426" y="393699"/>
                </a:lnTo>
                <a:lnTo>
                  <a:pt x="187812" y="401319"/>
                </a:lnTo>
                <a:lnTo>
                  <a:pt x="190212" y="408939"/>
                </a:lnTo>
                <a:lnTo>
                  <a:pt x="193696" y="415289"/>
                </a:lnTo>
                <a:lnTo>
                  <a:pt x="294017" y="415290"/>
                </a:lnTo>
                <a:lnTo>
                  <a:pt x="294017" y="411480"/>
                </a:lnTo>
                <a:lnTo>
                  <a:pt x="263149" y="411480"/>
                </a:lnTo>
                <a:lnTo>
                  <a:pt x="250187" y="406400"/>
                </a:lnTo>
                <a:lnTo>
                  <a:pt x="240481" y="400050"/>
                </a:lnTo>
                <a:lnTo>
                  <a:pt x="234392" y="392430"/>
                </a:lnTo>
                <a:lnTo>
                  <a:pt x="232281" y="386079"/>
                </a:lnTo>
                <a:lnTo>
                  <a:pt x="232281" y="384809"/>
                </a:lnTo>
                <a:close/>
              </a:path>
              <a:path w="648334" h="554989">
                <a:moveTo>
                  <a:pt x="232281" y="375919"/>
                </a:moveTo>
                <a:lnTo>
                  <a:pt x="108809" y="375919"/>
                </a:lnTo>
                <a:lnTo>
                  <a:pt x="131707" y="379729"/>
                </a:lnTo>
                <a:lnTo>
                  <a:pt x="139677" y="379729"/>
                </a:lnTo>
                <a:lnTo>
                  <a:pt x="139677" y="411479"/>
                </a:lnTo>
                <a:lnTo>
                  <a:pt x="170545" y="411479"/>
                </a:lnTo>
                <a:lnTo>
                  <a:pt x="170545" y="384809"/>
                </a:lnTo>
                <a:lnTo>
                  <a:pt x="232281" y="384809"/>
                </a:lnTo>
                <a:lnTo>
                  <a:pt x="232281" y="375919"/>
                </a:lnTo>
                <a:close/>
              </a:path>
              <a:path w="648334" h="554989">
                <a:moveTo>
                  <a:pt x="571829" y="372110"/>
                </a:moveTo>
                <a:lnTo>
                  <a:pt x="232281" y="372109"/>
                </a:lnTo>
                <a:lnTo>
                  <a:pt x="239383" y="374650"/>
                </a:lnTo>
                <a:lnTo>
                  <a:pt x="246847" y="378460"/>
                </a:lnTo>
                <a:lnTo>
                  <a:pt x="254745" y="381000"/>
                </a:lnTo>
                <a:lnTo>
                  <a:pt x="263149" y="383540"/>
                </a:lnTo>
                <a:lnTo>
                  <a:pt x="263149" y="411480"/>
                </a:lnTo>
                <a:lnTo>
                  <a:pt x="294017" y="411480"/>
                </a:lnTo>
                <a:lnTo>
                  <a:pt x="294017" y="391160"/>
                </a:lnTo>
                <a:lnTo>
                  <a:pt x="540961" y="391160"/>
                </a:lnTo>
                <a:lnTo>
                  <a:pt x="540961" y="384810"/>
                </a:lnTo>
                <a:lnTo>
                  <a:pt x="549040" y="381000"/>
                </a:lnTo>
                <a:lnTo>
                  <a:pt x="556974" y="378460"/>
                </a:lnTo>
                <a:lnTo>
                  <a:pt x="564619" y="375920"/>
                </a:lnTo>
                <a:lnTo>
                  <a:pt x="571829" y="372110"/>
                </a:lnTo>
                <a:close/>
              </a:path>
              <a:path w="648334" h="554989">
                <a:moveTo>
                  <a:pt x="647003" y="372110"/>
                </a:moveTo>
                <a:lnTo>
                  <a:pt x="571829" y="372110"/>
                </a:lnTo>
                <a:lnTo>
                  <a:pt x="571829" y="386080"/>
                </a:lnTo>
                <a:lnTo>
                  <a:pt x="569719" y="393700"/>
                </a:lnTo>
                <a:lnTo>
                  <a:pt x="563630" y="400050"/>
                </a:lnTo>
                <a:lnTo>
                  <a:pt x="553924" y="406400"/>
                </a:lnTo>
                <a:lnTo>
                  <a:pt x="540961" y="411480"/>
                </a:lnTo>
                <a:lnTo>
                  <a:pt x="648228" y="411480"/>
                </a:lnTo>
                <a:lnTo>
                  <a:pt x="648116" y="384810"/>
                </a:lnTo>
                <a:lnTo>
                  <a:pt x="647003" y="372110"/>
                </a:lnTo>
                <a:close/>
              </a:path>
              <a:path w="648334" h="554989">
                <a:moveTo>
                  <a:pt x="440279" y="400050"/>
                </a:moveTo>
                <a:lnTo>
                  <a:pt x="363290" y="400050"/>
                </a:lnTo>
                <a:lnTo>
                  <a:pt x="370898" y="401320"/>
                </a:lnTo>
                <a:lnTo>
                  <a:pt x="432345" y="401320"/>
                </a:lnTo>
                <a:lnTo>
                  <a:pt x="440279" y="400050"/>
                </a:lnTo>
                <a:close/>
              </a:path>
              <a:path w="648334" h="554989">
                <a:moveTo>
                  <a:pt x="641782" y="356870"/>
                </a:moveTo>
                <a:lnTo>
                  <a:pt x="47073" y="356869"/>
                </a:lnTo>
                <a:lnTo>
                  <a:pt x="54175" y="359409"/>
                </a:lnTo>
                <a:lnTo>
                  <a:pt x="61639" y="363219"/>
                </a:lnTo>
                <a:lnTo>
                  <a:pt x="69537" y="365759"/>
                </a:lnTo>
                <a:lnTo>
                  <a:pt x="77941" y="368299"/>
                </a:lnTo>
                <a:lnTo>
                  <a:pt x="77941" y="396239"/>
                </a:lnTo>
                <a:lnTo>
                  <a:pt x="108809" y="396239"/>
                </a:lnTo>
                <a:lnTo>
                  <a:pt x="108809" y="375919"/>
                </a:lnTo>
                <a:lnTo>
                  <a:pt x="232281" y="375919"/>
                </a:lnTo>
                <a:lnTo>
                  <a:pt x="232281" y="372109"/>
                </a:lnTo>
                <a:lnTo>
                  <a:pt x="647003" y="372110"/>
                </a:lnTo>
                <a:lnTo>
                  <a:pt x="646892" y="370840"/>
                </a:lnTo>
                <a:lnTo>
                  <a:pt x="646781" y="369570"/>
                </a:lnTo>
                <a:lnTo>
                  <a:pt x="641782" y="356870"/>
                </a:lnTo>
                <a:close/>
              </a:path>
              <a:path w="648334" h="554989">
                <a:moveTo>
                  <a:pt x="596910" y="261620"/>
                </a:moveTo>
                <a:lnTo>
                  <a:pt x="402055" y="261620"/>
                </a:lnTo>
                <a:lnTo>
                  <a:pt x="468301" y="265430"/>
                </a:lnTo>
                <a:lnTo>
                  <a:pt x="522248" y="275590"/>
                </a:lnTo>
                <a:lnTo>
                  <a:pt x="558542" y="290830"/>
                </a:lnTo>
                <a:lnTo>
                  <a:pt x="571829" y="308610"/>
                </a:lnTo>
                <a:lnTo>
                  <a:pt x="558542" y="326390"/>
                </a:lnTo>
                <a:lnTo>
                  <a:pt x="522248" y="341630"/>
                </a:lnTo>
                <a:lnTo>
                  <a:pt x="468301" y="351790"/>
                </a:lnTo>
                <a:lnTo>
                  <a:pt x="402055" y="354330"/>
                </a:lnTo>
                <a:lnTo>
                  <a:pt x="640327" y="354330"/>
                </a:lnTo>
                <a:lnTo>
                  <a:pt x="631733" y="342900"/>
                </a:lnTo>
                <a:lnTo>
                  <a:pt x="618131" y="331470"/>
                </a:lnTo>
                <a:lnTo>
                  <a:pt x="618131" y="308610"/>
                </a:lnTo>
                <a:lnTo>
                  <a:pt x="612802" y="283210"/>
                </a:lnTo>
                <a:lnTo>
                  <a:pt x="596910" y="261620"/>
                </a:lnTo>
                <a:close/>
              </a:path>
              <a:path w="648334" h="554989">
                <a:moveTo>
                  <a:pt x="244620" y="292100"/>
                </a:moveTo>
                <a:lnTo>
                  <a:pt x="139677" y="292099"/>
                </a:lnTo>
                <a:lnTo>
                  <a:pt x="162575" y="295909"/>
                </a:lnTo>
                <a:lnTo>
                  <a:pt x="170545" y="295909"/>
                </a:lnTo>
                <a:lnTo>
                  <a:pt x="170545" y="327659"/>
                </a:lnTo>
                <a:lnTo>
                  <a:pt x="248594" y="327660"/>
                </a:lnTo>
                <a:lnTo>
                  <a:pt x="245569" y="326390"/>
                </a:lnTo>
                <a:lnTo>
                  <a:pt x="232281" y="308610"/>
                </a:lnTo>
                <a:lnTo>
                  <a:pt x="244620" y="292100"/>
                </a:lnTo>
                <a:close/>
              </a:path>
              <a:path w="648334" h="554989">
                <a:moveTo>
                  <a:pt x="302093" y="271780"/>
                </a:moveTo>
                <a:lnTo>
                  <a:pt x="77941" y="271779"/>
                </a:lnTo>
                <a:lnTo>
                  <a:pt x="85043" y="274319"/>
                </a:lnTo>
                <a:lnTo>
                  <a:pt x="92507" y="278129"/>
                </a:lnTo>
                <a:lnTo>
                  <a:pt x="100405" y="280669"/>
                </a:lnTo>
                <a:lnTo>
                  <a:pt x="108809" y="283209"/>
                </a:lnTo>
                <a:lnTo>
                  <a:pt x="108809" y="311149"/>
                </a:lnTo>
                <a:lnTo>
                  <a:pt x="139677" y="311149"/>
                </a:lnTo>
                <a:lnTo>
                  <a:pt x="139677" y="292099"/>
                </a:lnTo>
                <a:lnTo>
                  <a:pt x="244620" y="292100"/>
                </a:lnTo>
                <a:lnTo>
                  <a:pt x="245569" y="290830"/>
                </a:lnTo>
                <a:lnTo>
                  <a:pt x="281863" y="275590"/>
                </a:lnTo>
                <a:lnTo>
                  <a:pt x="302093" y="271780"/>
                </a:lnTo>
                <a:close/>
              </a:path>
              <a:path w="648334" h="554989">
                <a:moveTo>
                  <a:pt x="232281" y="185420"/>
                </a:moveTo>
                <a:lnTo>
                  <a:pt x="201413" y="185419"/>
                </a:lnTo>
                <a:lnTo>
                  <a:pt x="201413" y="215899"/>
                </a:lnTo>
                <a:lnTo>
                  <a:pt x="232281" y="215900"/>
                </a:lnTo>
                <a:lnTo>
                  <a:pt x="232281" y="185420"/>
                </a:lnTo>
                <a:close/>
              </a:path>
              <a:path w="648334" h="554989">
                <a:moveTo>
                  <a:pt x="294017" y="182880"/>
                </a:moveTo>
                <a:lnTo>
                  <a:pt x="263149" y="182880"/>
                </a:lnTo>
                <a:lnTo>
                  <a:pt x="263149" y="214630"/>
                </a:lnTo>
                <a:lnTo>
                  <a:pt x="255613" y="214630"/>
                </a:lnTo>
                <a:lnTo>
                  <a:pt x="240251" y="215900"/>
                </a:lnTo>
                <a:lnTo>
                  <a:pt x="463020" y="215900"/>
                </a:lnTo>
                <a:lnTo>
                  <a:pt x="463020" y="210820"/>
                </a:lnTo>
                <a:lnTo>
                  <a:pt x="294017" y="210820"/>
                </a:lnTo>
                <a:lnTo>
                  <a:pt x="294017" y="182880"/>
                </a:lnTo>
                <a:close/>
              </a:path>
              <a:path w="648334" h="554989">
                <a:moveTo>
                  <a:pt x="324885" y="175260"/>
                </a:moveTo>
                <a:lnTo>
                  <a:pt x="108809" y="175259"/>
                </a:lnTo>
                <a:lnTo>
                  <a:pt x="139677" y="180339"/>
                </a:lnTo>
                <a:lnTo>
                  <a:pt x="139677" y="210819"/>
                </a:lnTo>
                <a:lnTo>
                  <a:pt x="170545" y="210819"/>
                </a:lnTo>
                <a:lnTo>
                  <a:pt x="170545" y="182879"/>
                </a:lnTo>
                <a:lnTo>
                  <a:pt x="294017" y="182880"/>
                </a:lnTo>
                <a:lnTo>
                  <a:pt x="294017" y="180340"/>
                </a:lnTo>
                <a:lnTo>
                  <a:pt x="324885" y="175260"/>
                </a:lnTo>
                <a:close/>
              </a:path>
              <a:path w="648334" h="554989">
                <a:moveTo>
                  <a:pt x="355753" y="175260"/>
                </a:moveTo>
                <a:lnTo>
                  <a:pt x="324885" y="175260"/>
                </a:lnTo>
                <a:lnTo>
                  <a:pt x="324885" y="204470"/>
                </a:lnTo>
                <a:lnTo>
                  <a:pt x="317675" y="207010"/>
                </a:lnTo>
                <a:lnTo>
                  <a:pt x="294017" y="210820"/>
                </a:lnTo>
                <a:lnTo>
                  <a:pt x="463020" y="210820"/>
                </a:lnTo>
                <a:lnTo>
                  <a:pt x="463020" y="208280"/>
                </a:lnTo>
                <a:lnTo>
                  <a:pt x="461442" y="195580"/>
                </a:lnTo>
                <a:lnTo>
                  <a:pt x="355753" y="195580"/>
                </a:lnTo>
                <a:lnTo>
                  <a:pt x="355753" y="175260"/>
                </a:lnTo>
                <a:close/>
              </a:path>
              <a:path w="648334" h="554989">
                <a:moveTo>
                  <a:pt x="386621" y="156210"/>
                </a:moveTo>
                <a:lnTo>
                  <a:pt x="47073" y="156209"/>
                </a:lnTo>
                <a:lnTo>
                  <a:pt x="54175" y="158749"/>
                </a:lnTo>
                <a:lnTo>
                  <a:pt x="61639" y="162559"/>
                </a:lnTo>
                <a:lnTo>
                  <a:pt x="69537" y="165099"/>
                </a:lnTo>
                <a:lnTo>
                  <a:pt x="77941" y="167639"/>
                </a:lnTo>
                <a:lnTo>
                  <a:pt x="77941" y="195579"/>
                </a:lnTo>
                <a:lnTo>
                  <a:pt x="108809" y="195579"/>
                </a:lnTo>
                <a:lnTo>
                  <a:pt x="108809" y="175259"/>
                </a:lnTo>
                <a:lnTo>
                  <a:pt x="355753" y="175260"/>
                </a:lnTo>
                <a:lnTo>
                  <a:pt x="355753" y="167640"/>
                </a:lnTo>
                <a:lnTo>
                  <a:pt x="371766" y="162560"/>
                </a:lnTo>
                <a:lnTo>
                  <a:pt x="379411" y="158750"/>
                </a:lnTo>
                <a:lnTo>
                  <a:pt x="386621" y="156210"/>
                </a:lnTo>
                <a:close/>
              </a:path>
              <a:path w="648334" h="554989">
                <a:moveTo>
                  <a:pt x="435177" y="156210"/>
                </a:moveTo>
                <a:lnTo>
                  <a:pt x="386621" y="156210"/>
                </a:lnTo>
                <a:lnTo>
                  <a:pt x="386621" y="170180"/>
                </a:lnTo>
                <a:lnTo>
                  <a:pt x="384511" y="176530"/>
                </a:lnTo>
                <a:lnTo>
                  <a:pt x="378422" y="184150"/>
                </a:lnTo>
                <a:lnTo>
                  <a:pt x="368715" y="190500"/>
                </a:lnTo>
                <a:lnTo>
                  <a:pt x="355753" y="195580"/>
                </a:lnTo>
                <a:lnTo>
                  <a:pt x="461442" y="195580"/>
                </a:lnTo>
                <a:lnTo>
                  <a:pt x="461126" y="193040"/>
                </a:lnTo>
                <a:lnTo>
                  <a:pt x="455399" y="177800"/>
                </a:lnTo>
                <a:lnTo>
                  <a:pt x="445765" y="165100"/>
                </a:lnTo>
                <a:lnTo>
                  <a:pt x="435177" y="156210"/>
                </a:lnTo>
                <a:close/>
              </a:path>
              <a:path w="648334" h="554989">
                <a:moveTo>
                  <a:pt x="247136" y="184150"/>
                </a:moveTo>
                <a:lnTo>
                  <a:pt x="185690" y="184149"/>
                </a:lnTo>
                <a:lnTo>
                  <a:pt x="193443" y="185419"/>
                </a:lnTo>
                <a:lnTo>
                  <a:pt x="239492" y="185420"/>
                </a:lnTo>
                <a:lnTo>
                  <a:pt x="247136" y="184150"/>
                </a:lnTo>
                <a:close/>
              </a:path>
              <a:path w="648334" h="554989">
                <a:moveTo>
                  <a:pt x="263149" y="182880"/>
                </a:moveTo>
                <a:lnTo>
                  <a:pt x="170545" y="182879"/>
                </a:lnTo>
                <a:lnTo>
                  <a:pt x="178081" y="184149"/>
                </a:lnTo>
                <a:lnTo>
                  <a:pt x="255071" y="184150"/>
                </a:lnTo>
                <a:lnTo>
                  <a:pt x="263149" y="182880"/>
                </a:lnTo>
                <a:close/>
              </a:path>
              <a:path w="648334" h="554989">
                <a:moveTo>
                  <a:pt x="410930" y="45720"/>
                </a:moveTo>
                <a:lnTo>
                  <a:pt x="216847" y="45719"/>
                </a:lnTo>
                <a:lnTo>
                  <a:pt x="283093" y="49530"/>
                </a:lnTo>
                <a:lnTo>
                  <a:pt x="337039" y="59690"/>
                </a:lnTo>
                <a:lnTo>
                  <a:pt x="373333" y="74930"/>
                </a:lnTo>
                <a:lnTo>
                  <a:pt x="386621" y="92710"/>
                </a:lnTo>
                <a:lnTo>
                  <a:pt x="373333" y="110490"/>
                </a:lnTo>
                <a:lnTo>
                  <a:pt x="337039" y="124460"/>
                </a:lnTo>
                <a:lnTo>
                  <a:pt x="283093" y="134620"/>
                </a:lnTo>
                <a:lnTo>
                  <a:pt x="216847" y="138429"/>
                </a:lnTo>
                <a:lnTo>
                  <a:pt x="432151" y="138430"/>
                </a:lnTo>
                <a:lnTo>
                  <a:pt x="432151" y="92710"/>
                </a:lnTo>
                <a:lnTo>
                  <a:pt x="426822" y="67310"/>
                </a:lnTo>
                <a:lnTo>
                  <a:pt x="410930" y="457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476233" y="3231730"/>
            <a:ext cx="3200400" cy="1007744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515"/>
              </a:spcBef>
            </a:pPr>
            <a:r>
              <a:rPr sz="2000" b="1" dirty="0">
                <a:latin typeface="Arial"/>
                <a:cs typeface="Arial"/>
              </a:rPr>
              <a:t>2.190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congresos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(2024),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con</a:t>
            </a:r>
            <a:endParaRPr sz="2000">
              <a:latin typeface="Arial"/>
              <a:cs typeface="Arial"/>
            </a:endParaRPr>
          </a:p>
          <a:p>
            <a:pPr marL="31496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323.100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participantes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14409" y="4373981"/>
            <a:ext cx="2941955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16%,</a:t>
            </a:r>
            <a:r>
              <a:rPr sz="1400" b="1" spc="1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asociado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</a:t>
            </a:r>
            <a:r>
              <a:rPr sz="1400" b="1" spc="1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sector</a:t>
            </a:r>
            <a:r>
              <a:rPr sz="1400" b="1" spc="1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sanitario, </a:t>
            </a:r>
            <a:r>
              <a:rPr sz="1400" b="1" dirty="0">
                <a:latin typeface="Arial"/>
                <a:cs typeface="Arial"/>
              </a:rPr>
              <a:t>con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impacto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directo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indirecto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mas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140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millones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euros.</a:t>
            </a:r>
            <a:endParaRPr sz="1400">
              <a:latin typeface="Arial"/>
              <a:cs typeface="Arial"/>
            </a:endParaRPr>
          </a:p>
          <a:p>
            <a:pPr marL="34290" algn="just">
              <a:lnSpc>
                <a:spcPct val="100000"/>
              </a:lnSpc>
              <a:spcBef>
                <a:spcPts val="105"/>
              </a:spcBef>
            </a:pPr>
            <a:r>
              <a:rPr sz="1000" dirty="0">
                <a:latin typeface="Arial"/>
                <a:cs typeface="Arial"/>
              </a:rPr>
              <a:t>(Memoria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Málaga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Convention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Burea,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2024)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59300" y="5369839"/>
            <a:ext cx="6574790" cy="814705"/>
          </a:xfrm>
          <a:prstGeom prst="rect">
            <a:avLst/>
          </a:prstGeom>
          <a:solidFill>
            <a:srgbClr val="FBD9B9"/>
          </a:solidFill>
        </p:spPr>
        <p:txBody>
          <a:bodyPr vert="horz" wrap="square" lIns="0" tIns="106680" rIns="0" bIns="0" rtlCol="0">
            <a:spAutoFit/>
          </a:bodyPr>
          <a:lstStyle/>
          <a:p>
            <a:pPr marL="479425" marR="178435">
              <a:lnSpc>
                <a:spcPct val="100000"/>
              </a:lnSpc>
              <a:spcBef>
                <a:spcPts val="840"/>
              </a:spcBef>
            </a:pPr>
            <a:r>
              <a:rPr sz="1400" b="1" spc="-10" dirty="0">
                <a:latin typeface="Arial"/>
                <a:cs typeface="Arial"/>
              </a:rPr>
              <a:t>Aproximadamente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cada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10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personas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que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está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trabajando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25" dirty="0">
                <a:latin typeface="Arial"/>
                <a:cs typeface="Arial"/>
              </a:rPr>
              <a:t> la </a:t>
            </a:r>
            <a:r>
              <a:rPr sz="1400" b="1" dirty="0">
                <a:latin typeface="Arial"/>
                <a:cs typeface="Arial"/>
              </a:rPr>
              <a:t>provincia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Málaga,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hace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empleos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asociados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sector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sanitario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servicios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sociales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(Datos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estadísticos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afiliación,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TGSSS,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2025)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492536" y="5426098"/>
            <a:ext cx="791210" cy="658495"/>
            <a:chOff x="3492536" y="5426098"/>
            <a:chExt cx="791210" cy="658495"/>
          </a:xfrm>
        </p:grpSpPr>
        <p:sp>
          <p:nvSpPr>
            <p:cNvPr id="30" name="object 30"/>
            <p:cNvSpPr/>
            <p:nvPr/>
          </p:nvSpPr>
          <p:spPr>
            <a:xfrm>
              <a:off x="3500650" y="5583926"/>
              <a:ext cx="782955" cy="500380"/>
            </a:xfrm>
            <a:custGeom>
              <a:avLst/>
              <a:gdLst/>
              <a:ahLst/>
              <a:cxnLst/>
              <a:rect l="l" t="t" r="r" b="b"/>
              <a:pathLst>
                <a:path w="782954" h="500379">
                  <a:moveTo>
                    <a:pt x="782586" y="0"/>
                  </a:moveTo>
                  <a:lnTo>
                    <a:pt x="631907" y="0"/>
                  </a:lnTo>
                  <a:lnTo>
                    <a:pt x="687470" y="55593"/>
                  </a:lnTo>
                  <a:lnTo>
                    <a:pt x="434142" y="309060"/>
                  </a:lnTo>
                  <a:lnTo>
                    <a:pt x="292881" y="167722"/>
                  </a:lnTo>
                  <a:lnTo>
                    <a:pt x="0" y="460764"/>
                  </a:lnTo>
                  <a:lnTo>
                    <a:pt x="39553" y="500339"/>
                  </a:lnTo>
                  <a:lnTo>
                    <a:pt x="292881" y="246871"/>
                  </a:lnTo>
                  <a:lnTo>
                    <a:pt x="434142" y="388210"/>
                  </a:lnTo>
                  <a:lnTo>
                    <a:pt x="631907" y="190336"/>
                  </a:lnTo>
                  <a:lnTo>
                    <a:pt x="727023" y="95168"/>
                  </a:lnTo>
                  <a:lnTo>
                    <a:pt x="782586" y="150761"/>
                  </a:lnTo>
                  <a:lnTo>
                    <a:pt x="7825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58096" y="5426098"/>
              <a:ext cx="94174" cy="9422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492536" y="5529747"/>
              <a:ext cx="597535" cy="404495"/>
            </a:xfrm>
            <a:custGeom>
              <a:avLst/>
              <a:gdLst/>
              <a:ahLst/>
              <a:cxnLst/>
              <a:rect l="l" t="t" r="r" b="b"/>
              <a:pathLst>
                <a:path w="597535" h="404495">
                  <a:moveTo>
                    <a:pt x="103230" y="263832"/>
                  </a:moveTo>
                  <a:lnTo>
                    <a:pt x="65560" y="263832"/>
                  </a:lnTo>
                  <a:lnTo>
                    <a:pt x="65560" y="404134"/>
                  </a:lnTo>
                  <a:lnTo>
                    <a:pt x="103230" y="366444"/>
                  </a:lnTo>
                  <a:lnTo>
                    <a:pt x="103230" y="263832"/>
                  </a:lnTo>
                  <a:close/>
                </a:path>
                <a:path w="597535" h="404495">
                  <a:moveTo>
                    <a:pt x="159734" y="263832"/>
                  </a:moveTo>
                  <a:lnTo>
                    <a:pt x="122065" y="263832"/>
                  </a:lnTo>
                  <a:lnTo>
                    <a:pt x="122065" y="347599"/>
                  </a:lnTo>
                  <a:lnTo>
                    <a:pt x="159734" y="309908"/>
                  </a:lnTo>
                  <a:lnTo>
                    <a:pt x="159734" y="263832"/>
                  </a:lnTo>
                  <a:close/>
                </a:path>
                <a:path w="597535" h="404495">
                  <a:moveTo>
                    <a:pt x="535959" y="58231"/>
                  </a:moveTo>
                  <a:lnTo>
                    <a:pt x="441785" y="58231"/>
                  </a:lnTo>
                  <a:lnTo>
                    <a:pt x="441785" y="309720"/>
                  </a:lnTo>
                  <a:lnTo>
                    <a:pt x="479455" y="272030"/>
                  </a:lnTo>
                  <a:lnTo>
                    <a:pt x="479455" y="207296"/>
                  </a:lnTo>
                  <a:lnTo>
                    <a:pt x="535960" y="207296"/>
                  </a:lnTo>
                  <a:lnTo>
                    <a:pt x="535959" y="58231"/>
                  </a:lnTo>
                  <a:close/>
                </a:path>
                <a:path w="597535" h="404495">
                  <a:moveTo>
                    <a:pt x="199077" y="56535"/>
                  </a:moveTo>
                  <a:lnTo>
                    <a:pt x="65560" y="56535"/>
                  </a:lnTo>
                  <a:lnTo>
                    <a:pt x="65541" y="123530"/>
                  </a:lnTo>
                  <a:lnTo>
                    <a:pt x="37308" y="263832"/>
                  </a:lnTo>
                  <a:lnTo>
                    <a:pt x="187986" y="263832"/>
                  </a:lnTo>
                  <a:lnTo>
                    <a:pt x="159734" y="123530"/>
                  </a:lnTo>
                  <a:lnTo>
                    <a:pt x="159734" y="57572"/>
                  </a:lnTo>
                  <a:lnTo>
                    <a:pt x="199314" y="57572"/>
                  </a:lnTo>
                  <a:lnTo>
                    <a:pt x="199077" y="56535"/>
                  </a:lnTo>
                  <a:close/>
                </a:path>
                <a:path w="597535" h="404495">
                  <a:moveTo>
                    <a:pt x="535960" y="207296"/>
                  </a:moveTo>
                  <a:lnTo>
                    <a:pt x="498290" y="207296"/>
                  </a:lnTo>
                  <a:lnTo>
                    <a:pt x="498290" y="253561"/>
                  </a:lnTo>
                  <a:lnTo>
                    <a:pt x="535960" y="215871"/>
                  </a:lnTo>
                  <a:lnTo>
                    <a:pt x="535960" y="207296"/>
                  </a:lnTo>
                  <a:close/>
                </a:path>
                <a:path w="597535" h="404495">
                  <a:moveTo>
                    <a:pt x="348082" y="58231"/>
                  </a:moveTo>
                  <a:lnTo>
                    <a:pt x="253155" y="58231"/>
                  </a:lnTo>
                  <a:lnTo>
                    <a:pt x="253155" y="216154"/>
                  </a:lnTo>
                  <a:lnTo>
                    <a:pt x="273967" y="195235"/>
                  </a:lnTo>
                  <a:lnTo>
                    <a:pt x="286423" y="186948"/>
                  </a:lnTo>
                  <a:lnTo>
                    <a:pt x="300597" y="184181"/>
                  </a:lnTo>
                  <a:lnTo>
                    <a:pt x="348082" y="184181"/>
                  </a:lnTo>
                  <a:lnTo>
                    <a:pt x="348082" y="58231"/>
                  </a:lnTo>
                  <a:close/>
                </a:path>
                <a:path w="597535" h="404495">
                  <a:moveTo>
                    <a:pt x="348082" y="184181"/>
                  </a:moveTo>
                  <a:lnTo>
                    <a:pt x="300597" y="184181"/>
                  </a:lnTo>
                  <a:lnTo>
                    <a:pt x="314797" y="186948"/>
                  </a:lnTo>
                  <a:lnTo>
                    <a:pt x="327271" y="195235"/>
                  </a:lnTo>
                  <a:lnTo>
                    <a:pt x="348082" y="215306"/>
                  </a:lnTo>
                  <a:lnTo>
                    <a:pt x="348082" y="184181"/>
                  </a:lnTo>
                  <a:close/>
                </a:path>
                <a:path w="597535" h="404495">
                  <a:moveTo>
                    <a:pt x="112365" y="0"/>
                  </a:moveTo>
                  <a:lnTo>
                    <a:pt x="74412" y="6313"/>
                  </a:lnTo>
                  <a:lnTo>
                    <a:pt x="36743" y="26383"/>
                  </a:lnTo>
                  <a:lnTo>
                    <a:pt x="30339" y="36936"/>
                  </a:lnTo>
                  <a:lnTo>
                    <a:pt x="392" y="173752"/>
                  </a:lnTo>
                  <a:lnTo>
                    <a:pt x="127" y="179029"/>
                  </a:lnTo>
                  <a:lnTo>
                    <a:pt x="46" y="180630"/>
                  </a:lnTo>
                  <a:lnTo>
                    <a:pt x="0" y="181562"/>
                  </a:lnTo>
                  <a:lnTo>
                    <a:pt x="2543" y="188670"/>
                  </a:lnTo>
                  <a:lnTo>
                    <a:pt x="7565" y="194305"/>
                  </a:lnTo>
                  <a:lnTo>
                    <a:pt x="14983" y="197874"/>
                  </a:lnTo>
                  <a:lnTo>
                    <a:pt x="18473" y="197874"/>
                  </a:lnTo>
                  <a:lnTo>
                    <a:pt x="27816" y="198094"/>
                  </a:lnTo>
                  <a:lnTo>
                    <a:pt x="27472" y="198094"/>
                  </a:lnTo>
                  <a:lnTo>
                    <a:pt x="35307" y="191938"/>
                  </a:lnTo>
                  <a:lnTo>
                    <a:pt x="35415" y="191710"/>
                  </a:lnTo>
                  <a:lnTo>
                    <a:pt x="37308" y="183080"/>
                  </a:lnTo>
                  <a:lnTo>
                    <a:pt x="65560" y="56535"/>
                  </a:lnTo>
                  <a:lnTo>
                    <a:pt x="199077" y="56535"/>
                  </a:lnTo>
                  <a:lnTo>
                    <a:pt x="193642" y="32798"/>
                  </a:lnTo>
                  <a:lnTo>
                    <a:pt x="160392" y="10086"/>
                  </a:lnTo>
                  <a:lnTo>
                    <a:pt x="131537" y="1578"/>
                  </a:lnTo>
                  <a:lnTo>
                    <a:pt x="112365" y="0"/>
                  </a:lnTo>
                  <a:close/>
                </a:path>
                <a:path w="597535" h="404495">
                  <a:moveTo>
                    <a:pt x="387590" y="58231"/>
                  </a:moveTo>
                  <a:lnTo>
                    <a:pt x="348082" y="58231"/>
                  </a:lnTo>
                  <a:lnTo>
                    <a:pt x="378253" y="191710"/>
                  </a:lnTo>
                  <a:lnTo>
                    <a:pt x="378304" y="191938"/>
                  </a:lnTo>
                  <a:lnTo>
                    <a:pt x="386191" y="198094"/>
                  </a:lnTo>
                  <a:lnTo>
                    <a:pt x="395169" y="197874"/>
                  </a:lnTo>
                  <a:lnTo>
                    <a:pt x="403979" y="197874"/>
                  </a:lnTo>
                  <a:lnTo>
                    <a:pt x="411634" y="191710"/>
                  </a:lnTo>
                  <a:lnTo>
                    <a:pt x="413533" y="183080"/>
                  </a:lnTo>
                  <a:lnTo>
                    <a:pt x="434094" y="92152"/>
                  </a:lnTo>
                  <a:lnTo>
                    <a:pt x="395169" y="92152"/>
                  </a:lnTo>
                  <a:lnTo>
                    <a:pt x="387590" y="58231"/>
                  </a:lnTo>
                  <a:close/>
                </a:path>
                <a:path w="597535" h="404495">
                  <a:moveTo>
                    <a:pt x="199314" y="57572"/>
                  </a:moveTo>
                  <a:lnTo>
                    <a:pt x="159734" y="57572"/>
                  </a:lnTo>
                  <a:lnTo>
                    <a:pt x="187986" y="180630"/>
                  </a:lnTo>
                  <a:lnTo>
                    <a:pt x="189901" y="187455"/>
                  </a:lnTo>
                  <a:lnTo>
                    <a:pt x="194037" y="192933"/>
                  </a:lnTo>
                  <a:lnTo>
                    <a:pt x="199857" y="196571"/>
                  </a:lnTo>
                  <a:lnTo>
                    <a:pt x="206821" y="197874"/>
                  </a:lnTo>
                  <a:lnTo>
                    <a:pt x="215551" y="197874"/>
                  </a:lnTo>
                  <a:lnTo>
                    <a:pt x="223161" y="191710"/>
                  </a:lnTo>
                  <a:lnTo>
                    <a:pt x="224129" y="187455"/>
                  </a:lnTo>
                  <a:lnTo>
                    <a:pt x="225091" y="183080"/>
                  </a:lnTo>
                  <a:lnTo>
                    <a:pt x="225656" y="179029"/>
                  </a:lnTo>
                  <a:lnTo>
                    <a:pt x="245825" y="90362"/>
                  </a:lnTo>
                  <a:lnTo>
                    <a:pt x="206821" y="90362"/>
                  </a:lnTo>
                  <a:lnTo>
                    <a:pt x="199314" y="57572"/>
                  </a:lnTo>
                  <a:close/>
                </a:path>
                <a:path w="597535" h="404495">
                  <a:moveTo>
                    <a:pt x="575820" y="58231"/>
                  </a:moveTo>
                  <a:lnTo>
                    <a:pt x="535959" y="58231"/>
                  </a:lnTo>
                  <a:lnTo>
                    <a:pt x="565624" y="185813"/>
                  </a:lnTo>
                  <a:lnTo>
                    <a:pt x="566189" y="185813"/>
                  </a:lnTo>
                  <a:lnTo>
                    <a:pt x="597267" y="154718"/>
                  </a:lnTo>
                  <a:lnTo>
                    <a:pt x="575820" y="58231"/>
                  </a:lnTo>
                  <a:close/>
                </a:path>
                <a:path w="597535" h="404495">
                  <a:moveTo>
                    <a:pt x="489061" y="0"/>
                  </a:moveTo>
                  <a:lnTo>
                    <a:pt x="451109" y="6313"/>
                  </a:lnTo>
                  <a:lnTo>
                    <a:pt x="413439" y="26383"/>
                  </a:lnTo>
                  <a:lnTo>
                    <a:pt x="395169" y="92152"/>
                  </a:lnTo>
                  <a:lnTo>
                    <a:pt x="434094" y="92152"/>
                  </a:lnTo>
                  <a:lnTo>
                    <a:pt x="441764" y="58231"/>
                  </a:lnTo>
                  <a:lnTo>
                    <a:pt x="575820" y="58231"/>
                  </a:lnTo>
                  <a:lnTo>
                    <a:pt x="571086" y="36936"/>
                  </a:lnTo>
                  <a:lnTo>
                    <a:pt x="570292" y="32798"/>
                  </a:lnTo>
                  <a:lnTo>
                    <a:pt x="568048" y="29084"/>
                  </a:lnTo>
                  <a:lnTo>
                    <a:pt x="527013" y="6313"/>
                  </a:lnTo>
                  <a:lnTo>
                    <a:pt x="508233" y="1578"/>
                  </a:lnTo>
                  <a:lnTo>
                    <a:pt x="489061" y="0"/>
                  </a:lnTo>
                  <a:close/>
                </a:path>
                <a:path w="597535" h="404495">
                  <a:moveTo>
                    <a:pt x="309196" y="660"/>
                  </a:moveTo>
                  <a:lnTo>
                    <a:pt x="251381" y="10927"/>
                  </a:lnTo>
                  <a:lnTo>
                    <a:pt x="220139" y="32798"/>
                  </a:lnTo>
                  <a:lnTo>
                    <a:pt x="219252" y="36936"/>
                  </a:lnTo>
                  <a:lnTo>
                    <a:pt x="206821" y="90362"/>
                  </a:lnTo>
                  <a:lnTo>
                    <a:pt x="245825" y="90362"/>
                  </a:lnTo>
                  <a:lnTo>
                    <a:pt x="253133" y="58231"/>
                  </a:lnTo>
                  <a:lnTo>
                    <a:pt x="387590" y="58231"/>
                  </a:lnTo>
                  <a:lnTo>
                    <a:pt x="382832" y="36936"/>
                  </a:lnTo>
                  <a:lnTo>
                    <a:pt x="381976" y="32798"/>
                  </a:lnTo>
                  <a:lnTo>
                    <a:pt x="379704" y="29084"/>
                  </a:lnTo>
                  <a:lnTo>
                    <a:pt x="338665" y="6313"/>
                  </a:lnTo>
                  <a:lnTo>
                    <a:pt x="309196" y="6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4698" y="5426098"/>
              <a:ext cx="94174" cy="942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6067" y="5426098"/>
              <a:ext cx="94174" cy="94225"/>
            </a:xfrm>
            <a:prstGeom prst="rect">
              <a:avLst/>
            </a:prstGeom>
          </p:spPr>
        </p:pic>
      </p:grp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43CB81A-00A6-A682-2113-5A9E8326CDAA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object 5" descr="$PPTXTitle">
            <a:extLst>
              <a:ext uri="{FF2B5EF4-FFF2-40B4-BE49-F238E27FC236}">
                <a16:creationId xmlns:a16="http://schemas.microsoft.com/office/drawing/2014/main" id="{4918F5F2-4025-894A-3CAB-95CE6B8EEBF9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44" name="object 2" descr="$PPTXTitle">
            <a:extLst>
              <a:ext uri="{FF2B5EF4-FFF2-40B4-BE49-F238E27FC236}">
                <a16:creationId xmlns:a16="http://schemas.microsoft.com/office/drawing/2014/main" id="{0BD4BCAC-8979-3E77-5478-8B068F0ACB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77BF07E-6803-E752-CB2E-625EAC542B3B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1678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Identificación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retos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comunes</a:t>
            </a:r>
            <a:endParaRPr sz="1500">
              <a:latin typeface="Arial"/>
              <a:cs typeface="Arial"/>
            </a:endParaRPr>
          </a:p>
          <a:p>
            <a:pPr marL="299085" marR="7683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Selección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2007" y="177761"/>
            <a:ext cx="2672793" cy="61598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95547" y="1683512"/>
            <a:ext cx="59486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sistemas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sanitarios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enfrentan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retos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similares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Málaga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16300" y="2258110"/>
            <a:ext cx="2469515" cy="308610"/>
          </a:xfrm>
          <a:custGeom>
            <a:avLst/>
            <a:gdLst/>
            <a:ahLst/>
            <a:cxnLst/>
            <a:rect l="l" t="t" r="r" b="b"/>
            <a:pathLst>
              <a:path w="2469515" h="308610">
                <a:moveTo>
                  <a:pt x="0" y="308559"/>
                </a:moveTo>
                <a:lnTo>
                  <a:pt x="2469261" y="308559"/>
                </a:lnTo>
                <a:lnTo>
                  <a:pt x="2469261" y="0"/>
                </a:lnTo>
                <a:lnTo>
                  <a:pt x="0" y="0"/>
                </a:lnTo>
                <a:lnTo>
                  <a:pt x="0" y="308559"/>
                </a:lnTo>
                <a:close/>
              </a:path>
            </a:pathLst>
          </a:custGeom>
          <a:ln w="12699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409950" y="2251760"/>
            <a:ext cx="2482215" cy="32131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48260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380"/>
              </a:spcBef>
            </a:pPr>
            <a:r>
              <a:rPr sz="1400" b="1" dirty="0">
                <a:latin typeface="Arial"/>
                <a:cs typeface="Arial"/>
              </a:rPr>
              <a:t>Envejecimiento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poblacional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46450" y="2678683"/>
            <a:ext cx="226441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29%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65 </a:t>
            </a:r>
            <a:r>
              <a:rPr sz="1400" dirty="0">
                <a:latin typeface="Arial"/>
                <a:cs typeface="Arial"/>
              </a:rPr>
              <a:t>años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2050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UE.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6%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80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años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2024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46450" y="3533902"/>
            <a:ext cx="235458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Arial"/>
                <a:cs typeface="Arial"/>
              </a:rPr>
              <a:t>(</a:t>
            </a:r>
            <a:r>
              <a:rPr sz="1000" dirty="0">
                <a:latin typeface="Arial"/>
                <a:cs typeface="Arial"/>
              </a:rPr>
              <a:t>Eurostat,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data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on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life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expectancy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at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birth, 2023)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46450" y="4270628"/>
            <a:ext cx="2485390" cy="1695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810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1/3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EU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lang="es-ES" sz="1400" spc="-25" dirty="0">
                <a:latin typeface="Arial"/>
                <a:cs typeface="Arial"/>
              </a:rPr>
              <a:t>65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años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convive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enfermedad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crónica</a:t>
            </a:r>
            <a:endParaRPr sz="1400" dirty="0">
              <a:latin typeface="Arial"/>
              <a:cs typeface="Arial"/>
            </a:endParaRPr>
          </a:p>
          <a:p>
            <a:pPr marL="299085" marR="22542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70%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65 </a:t>
            </a:r>
            <a:r>
              <a:rPr sz="1400" dirty="0">
                <a:latin typeface="Arial"/>
                <a:cs typeface="Arial"/>
              </a:rPr>
              <a:t>años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enfermedad crónica</a:t>
            </a:r>
            <a:endParaRPr sz="1400" dirty="0">
              <a:latin typeface="Arial"/>
              <a:cs typeface="Arial"/>
            </a:endParaRPr>
          </a:p>
          <a:p>
            <a:pPr marL="184785" marR="5080">
              <a:lnSpc>
                <a:spcPct val="100000"/>
              </a:lnSpc>
              <a:spcBef>
                <a:spcPts val="665"/>
              </a:spcBef>
            </a:pPr>
            <a:r>
              <a:rPr sz="1000" spc="-10" dirty="0">
                <a:latin typeface="Arial"/>
                <a:cs typeface="Arial"/>
              </a:rPr>
              <a:t>(Observatorio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 atención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al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paciente. </a:t>
            </a:r>
            <a:r>
              <a:rPr sz="1000" dirty="0">
                <a:latin typeface="Arial"/>
                <a:cs typeface="Arial"/>
              </a:rPr>
              <a:t>Abordaje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cronicidad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compleja,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2022)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09950" y="3943654"/>
            <a:ext cx="2482215" cy="32131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776605">
              <a:lnSpc>
                <a:spcPct val="100000"/>
              </a:lnSpc>
              <a:spcBef>
                <a:spcPts val="385"/>
              </a:spcBef>
            </a:pPr>
            <a:r>
              <a:rPr sz="1400" b="1" spc="-10" dirty="0">
                <a:latin typeface="Arial"/>
                <a:cs typeface="Arial"/>
              </a:rPr>
              <a:t>Cronicidad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48400" y="2258110"/>
            <a:ext cx="2469515" cy="308610"/>
          </a:xfrm>
          <a:custGeom>
            <a:avLst/>
            <a:gdLst/>
            <a:ahLst/>
            <a:cxnLst/>
            <a:rect l="l" t="t" r="r" b="b"/>
            <a:pathLst>
              <a:path w="2469515" h="308610">
                <a:moveTo>
                  <a:pt x="0" y="308559"/>
                </a:moveTo>
                <a:lnTo>
                  <a:pt x="2469261" y="308559"/>
                </a:lnTo>
                <a:lnTo>
                  <a:pt x="2469261" y="0"/>
                </a:lnTo>
                <a:lnTo>
                  <a:pt x="0" y="0"/>
                </a:lnTo>
                <a:lnTo>
                  <a:pt x="0" y="308559"/>
                </a:lnTo>
                <a:close/>
              </a:path>
            </a:pathLst>
          </a:custGeom>
          <a:ln w="12699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42050" y="2251760"/>
            <a:ext cx="2482215" cy="32131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48260" rIns="0" bIns="0" rtlCol="0">
            <a:spAutoFit/>
          </a:bodyPr>
          <a:lstStyle/>
          <a:p>
            <a:pPr marL="688340">
              <a:lnSpc>
                <a:spcPct val="100000"/>
              </a:lnSpc>
              <a:spcBef>
                <a:spcPts val="380"/>
              </a:spcBef>
            </a:pPr>
            <a:r>
              <a:rPr sz="1400" b="1" dirty="0">
                <a:latin typeface="Arial"/>
                <a:cs typeface="Arial"/>
              </a:rPr>
              <a:t>Salud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mental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79058" y="2678683"/>
            <a:ext cx="2586990" cy="124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2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14%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mundial </a:t>
            </a:r>
            <a:r>
              <a:rPr sz="1400" dirty="0">
                <a:latin typeface="Arial"/>
                <a:cs typeface="Arial"/>
              </a:rPr>
              <a:t>convive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algún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problema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mental,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siendo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problemas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frecuentes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ansiedad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depresión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(World </a:t>
            </a:r>
            <a:r>
              <a:rPr sz="1000" dirty="0">
                <a:latin typeface="Arial"/>
                <a:cs typeface="Arial"/>
              </a:rPr>
              <a:t>Mental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health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Today,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OMS,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70752" y="4118533"/>
            <a:ext cx="2482215" cy="32131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423545">
              <a:lnSpc>
                <a:spcPct val="100000"/>
              </a:lnSpc>
              <a:spcBef>
                <a:spcPts val="385"/>
              </a:spcBef>
            </a:pPr>
            <a:r>
              <a:rPr sz="1400" b="1" dirty="0">
                <a:latin typeface="Arial"/>
                <a:cs typeface="Arial"/>
              </a:rPr>
              <a:t>Aumento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costes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20" name="object 20" descr="Gráfico, Gráfico de barras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7102" y="4596015"/>
            <a:ext cx="2469261" cy="1332483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9251950" y="2251760"/>
            <a:ext cx="2482215" cy="321310"/>
            <a:chOff x="9251950" y="2251760"/>
            <a:chExt cx="2482215" cy="321310"/>
          </a:xfrm>
        </p:grpSpPr>
        <p:sp>
          <p:nvSpPr>
            <p:cNvPr id="22" name="object 22"/>
            <p:cNvSpPr/>
            <p:nvPr/>
          </p:nvSpPr>
          <p:spPr>
            <a:xfrm>
              <a:off x="9258300" y="2258110"/>
              <a:ext cx="2469515" cy="308610"/>
            </a:xfrm>
            <a:custGeom>
              <a:avLst/>
              <a:gdLst/>
              <a:ahLst/>
              <a:cxnLst/>
              <a:rect l="l" t="t" r="r" b="b"/>
              <a:pathLst>
                <a:path w="2469515" h="308610">
                  <a:moveTo>
                    <a:pt x="2469261" y="0"/>
                  </a:moveTo>
                  <a:lnTo>
                    <a:pt x="0" y="0"/>
                  </a:lnTo>
                  <a:lnTo>
                    <a:pt x="0" y="308559"/>
                  </a:lnTo>
                  <a:lnTo>
                    <a:pt x="2469261" y="308559"/>
                  </a:lnTo>
                  <a:lnTo>
                    <a:pt x="246926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258300" y="2258110"/>
              <a:ext cx="2469515" cy="308610"/>
            </a:xfrm>
            <a:custGeom>
              <a:avLst/>
              <a:gdLst/>
              <a:ahLst/>
              <a:cxnLst/>
              <a:rect l="l" t="t" r="r" b="b"/>
              <a:pathLst>
                <a:path w="2469515" h="308610">
                  <a:moveTo>
                    <a:pt x="0" y="308559"/>
                  </a:moveTo>
                  <a:lnTo>
                    <a:pt x="2469261" y="308559"/>
                  </a:lnTo>
                  <a:lnTo>
                    <a:pt x="2469261" y="0"/>
                  </a:lnTo>
                  <a:lnTo>
                    <a:pt x="0" y="0"/>
                  </a:lnTo>
                  <a:lnTo>
                    <a:pt x="0" y="308559"/>
                  </a:lnTo>
                  <a:close/>
                </a:path>
              </a:pathLst>
            </a:custGeom>
            <a:ln w="12699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332468" y="2180589"/>
            <a:ext cx="23304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6135" marR="5080" indent="-814069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Escasez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profesionales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y </a:t>
            </a:r>
            <a:r>
              <a:rPr sz="1400" b="1" spc="-10" dirty="0">
                <a:latin typeface="Arial"/>
                <a:cs typeface="Arial"/>
              </a:rPr>
              <a:t>burnout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47123" y="2678683"/>
            <a:ext cx="2453640" cy="1034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299"/>
              </a:lnSpc>
              <a:spcBef>
                <a:spcPts val="9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OMS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proyecta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déficit </a:t>
            </a:r>
            <a:r>
              <a:rPr sz="1400" dirty="0">
                <a:latin typeface="Arial"/>
                <a:cs typeface="Arial"/>
              </a:rPr>
              <a:t>mundial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millones</a:t>
            </a:r>
            <a:r>
              <a:rPr sz="1400" spc="-25" dirty="0">
                <a:latin typeface="Arial"/>
                <a:cs typeface="Arial"/>
              </a:rPr>
              <a:t> de </a:t>
            </a:r>
            <a:r>
              <a:rPr sz="1400" dirty="0">
                <a:latin typeface="Arial"/>
                <a:cs typeface="Arial"/>
              </a:rPr>
              <a:t>trabajadores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salud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2030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(Health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at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-50" dirty="0">
                <a:latin typeface="Arial"/>
                <a:cs typeface="Arial"/>
              </a:rPr>
              <a:t>a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Glance,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2024)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26" name="object 26" descr="Texto  El contenido generado por IA puede ser incorrecto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5459" y="3846859"/>
            <a:ext cx="2146414" cy="220356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220205" y="5983630"/>
            <a:ext cx="147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(Health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at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Glance,2024)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30639" y="6098235"/>
            <a:ext cx="2132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(Clinician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of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future,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Eselvier</a:t>
            </a:r>
            <a:r>
              <a:rPr sz="1000" spc="-10" dirty="0">
                <a:latin typeface="Arial"/>
                <a:cs typeface="Arial"/>
              </a:rPr>
              <a:t> 2025)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9E1EABEC-9595-C385-BD39-66573C43D7B1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object 5" descr="$PPTXTitle">
            <a:extLst>
              <a:ext uri="{FF2B5EF4-FFF2-40B4-BE49-F238E27FC236}">
                <a16:creationId xmlns:a16="http://schemas.microsoft.com/office/drawing/2014/main" id="{75F0AB4E-198B-0A55-B7B9-72371D81A754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8" name="object 2" descr="$PPTXTitle">
            <a:extLst>
              <a:ext uri="{FF2B5EF4-FFF2-40B4-BE49-F238E27FC236}">
                <a16:creationId xmlns:a16="http://schemas.microsoft.com/office/drawing/2014/main" id="{E911CACC-A5DC-7E30-FF45-E84585DCF4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AA56395-09BD-D5BF-4972-F42C4B7AD7F4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00050" y="1797050"/>
            <a:ext cx="2482215" cy="3771900"/>
            <a:chOff x="400050" y="1797050"/>
            <a:chExt cx="2482215" cy="3771900"/>
          </a:xfrm>
        </p:grpSpPr>
        <p:sp>
          <p:nvSpPr>
            <p:cNvPr id="4" name="object 4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2057781" y="0"/>
                  </a:moveTo>
                  <a:lnTo>
                    <a:pt x="0" y="0"/>
                  </a:lnTo>
                  <a:lnTo>
                    <a:pt x="0" y="3759200"/>
                  </a:lnTo>
                  <a:lnTo>
                    <a:pt x="2469261" y="3759200"/>
                  </a:lnTo>
                  <a:lnTo>
                    <a:pt x="2469261" y="411607"/>
                  </a:lnTo>
                  <a:lnTo>
                    <a:pt x="2466493" y="363603"/>
                  </a:lnTo>
                  <a:lnTo>
                    <a:pt x="2458397" y="317227"/>
                  </a:lnTo>
                  <a:lnTo>
                    <a:pt x="2445280" y="272786"/>
                  </a:lnTo>
                  <a:lnTo>
                    <a:pt x="2427450" y="230590"/>
                  </a:lnTo>
                  <a:lnTo>
                    <a:pt x="2405217" y="190946"/>
                  </a:lnTo>
                  <a:lnTo>
                    <a:pt x="2378887" y="154165"/>
                  </a:lnTo>
                  <a:lnTo>
                    <a:pt x="2348769" y="120554"/>
                  </a:lnTo>
                  <a:lnTo>
                    <a:pt x="2315172" y="90423"/>
                  </a:lnTo>
                  <a:lnTo>
                    <a:pt x="2278404" y="64080"/>
                  </a:lnTo>
                  <a:lnTo>
                    <a:pt x="2238772" y="41835"/>
                  </a:lnTo>
                  <a:lnTo>
                    <a:pt x="2196586" y="23995"/>
                  </a:lnTo>
                  <a:lnTo>
                    <a:pt x="2152153" y="10870"/>
                  </a:lnTo>
                  <a:lnTo>
                    <a:pt x="2105782" y="2769"/>
                  </a:lnTo>
                  <a:lnTo>
                    <a:pt x="205778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400" y="1803400"/>
              <a:ext cx="2469515" cy="3759200"/>
            </a:xfrm>
            <a:custGeom>
              <a:avLst/>
              <a:gdLst/>
              <a:ahLst/>
              <a:cxnLst/>
              <a:rect l="l" t="t" r="r" b="b"/>
              <a:pathLst>
                <a:path w="2469515" h="3759200">
                  <a:moveTo>
                    <a:pt x="0" y="0"/>
                  </a:moveTo>
                  <a:lnTo>
                    <a:pt x="2057781" y="0"/>
                  </a:lnTo>
                  <a:lnTo>
                    <a:pt x="2105782" y="2769"/>
                  </a:lnTo>
                  <a:lnTo>
                    <a:pt x="2152153" y="10870"/>
                  </a:lnTo>
                  <a:lnTo>
                    <a:pt x="2196586" y="23995"/>
                  </a:lnTo>
                  <a:lnTo>
                    <a:pt x="2238772" y="41835"/>
                  </a:lnTo>
                  <a:lnTo>
                    <a:pt x="2278404" y="64080"/>
                  </a:lnTo>
                  <a:lnTo>
                    <a:pt x="2315172" y="90423"/>
                  </a:lnTo>
                  <a:lnTo>
                    <a:pt x="2348769" y="120554"/>
                  </a:lnTo>
                  <a:lnTo>
                    <a:pt x="2378887" y="154165"/>
                  </a:lnTo>
                  <a:lnTo>
                    <a:pt x="2405217" y="190946"/>
                  </a:lnTo>
                  <a:lnTo>
                    <a:pt x="2427450" y="230590"/>
                  </a:lnTo>
                  <a:lnTo>
                    <a:pt x="2445280" y="272786"/>
                  </a:lnTo>
                  <a:lnTo>
                    <a:pt x="2458397" y="317227"/>
                  </a:lnTo>
                  <a:lnTo>
                    <a:pt x="2466493" y="363603"/>
                  </a:lnTo>
                  <a:lnTo>
                    <a:pt x="2469261" y="411607"/>
                  </a:lnTo>
                  <a:lnTo>
                    <a:pt x="2469261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8462" y="2069719"/>
            <a:ext cx="2155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Apartados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incluidos</a:t>
            </a:r>
            <a:r>
              <a:rPr sz="15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5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informe: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462" y="2755772"/>
            <a:ext cx="21678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Identificación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retos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comunes</a:t>
            </a:r>
            <a:endParaRPr sz="1500">
              <a:latin typeface="Arial"/>
              <a:cs typeface="Arial"/>
            </a:endParaRPr>
          </a:p>
          <a:p>
            <a:pPr marL="299085" marR="76835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Selección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soluciones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8" name="object 8" descr="Text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2007" y="177761"/>
            <a:ext cx="2672793" cy="61598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150870" y="1226312"/>
            <a:ext cx="49333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Para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afrontar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plantan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diferentes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palancas…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86580" y="3333115"/>
            <a:ext cx="22225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Obtención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mejores </a:t>
            </a:r>
            <a:r>
              <a:rPr sz="1200" dirty="0">
                <a:latin typeface="Arial"/>
                <a:cs typeface="Arial"/>
              </a:rPr>
              <a:t>resultados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salud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para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los </a:t>
            </a:r>
            <a:r>
              <a:rPr sz="1200" dirty="0">
                <a:latin typeface="Arial"/>
                <a:cs typeface="Arial"/>
              </a:rPr>
              <a:t>pacientes.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Requiere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la </a:t>
            </a:r>
            <a:r>
              <a:rPr sz="1200" spc="-10" dirty="0">
                <a:latin typeface="Arial"/>
                <a:cs typeface="Arial"/>
              </a:rPr>
              <a:t>participación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activa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paciente, </a:t>
            </a:r>
            <a:r>
              <a:rPr sz="1200" dirty="0">
                <a:latin typeface="Arial"/>
                <a:cs typeface="Arial"/>
              </a:rPr>
              <a:t>la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medición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sistemática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de </a:t>
            </a:r>
            <a:r>
              <a:rPr sz="1200" dirty="0">
                <a:latin typeface="Arial"/>
                <a:cs typeface="Arial"/>
              </a:rPr>
              <a:t>resultados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experiencias </a:t>
            </a:r>
            <a:r>
              <a:rPr sz="1200" dirty="0">
                <a:latin typeface="Arial"/>
                <a:cs typeface="Arial"/>
              </a:rPr>
              <a:t>mediante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PROMs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PREMs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05503" y="5157978"/>
            <a:ext cx="26797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salud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seres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humanos,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los </a:t>
            </a:r>
            <a:r>
              <a:rPr sz="1200" dirty="0">
                <a:latin typeface="Arial"/>
                <a:cs typeface="Arial"/>
              </a:rPr>
              <a:t>animales,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plantas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medio </a:t>
            </a:r>
            <a:r>
              <a:rPr sz="1200" dirty="0">
                <a:latin typeface="Arial"/>
                <a:cs typeface="Arial"/>
              </a:rPr>
              <a:t>ambiente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está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interconectada.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Propone </a:t>
            </a:r>
            <a:r>
              <a:rPr sz="1200" dirty="0">
                <a:latin typeface="Arial"/>
                <a:cs typeface="Arial"/>
              </a:rPr>
              <a:t>trabajar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forma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coordinada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entre sectores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19945" y="5267325"/>
            <a:ext cx="24892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Capacidad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personas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para </a:t>
            </a:r>
            <a:r>
              <a:rPr sz="1200" spc="-10" dirty="0">
                <a:latin typeface="Arial"/>
                <a:cs typeface="Arial"/>
              </a:rPr>
              <a:t>obtener,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comprender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utilizar </a:t>
            </a:r>
            <a:r>
              <a:rPr sz="1200" dirty="0">
                <a:latin typeface="Arial"/>
                <a:cs typeface="Arial"/>
              </a:rPr>
              <a:t>información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relacionada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 </a:t>
            </a:r>
            <a:r>
              <a:rPr sz="1200" spc="-10" dirty="0">
                <a:latin typeface="Arial"/>
                <a:cs typeface="Arial"/>
              </a:rPr>
              <a:t>salud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tomar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decisiones </a:t>
            </a:r>
            <a:r>
              <a:rPr sz="1200" dirty="0">
                <a:latin typeface="Arial"/>
                <a:cs typeface="Arial"/>
              </a:rPr>
              <a:t>informadas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sobre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bienestar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09438" y="1525446"/>
            <a:ext cx="1297305" cy="1393190"/>
            <a:chOff x="7109438" y="1525446"/>
            <a:chExt cx="1297305" cy="139319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9438" y="1525446"/>
              <a:ext cx="1296965" cy="13930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123556" y="1541017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80">
                  <a:moveTo>
                    <a:pt x="609092" y="0"/>
                  </a:moveTo>
                  <a:lnTo>
                    <a:pt x="0" y="262509"/>
                  </a:lnTo>
                  <a:lnTo>
                    <a:pt x="0" y="1050163"/>
                  </a:lnTo>
                  <a:lnTo>
                    <a:pt x="609092" y="1312672"/>
                  </a:lnTo>
                  <a:lnTo>
                    <a:pt x="1218311" y="1050163"/>
                  </a:lnTo>
                  <a:lnTo>
                    <a:pt x="1218311" y="262509"/>
                  </a:lnTo>
                  <a:lnTo>
                    <a:pt x="609092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23556" y="1541017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80">
                  <a:moveTo>
                    <a:pt x="609092" y="1312672"/>
                  </a:moveTo>
                  <a:lnTo>
                    <a:pt x="0" y="1050163"/>
                  </a:lnTo>
                  <a:lnTo>
                    <a:pt x="0" y="262509"/>
                  </a:lnTo>
                  <a:lnTo>
                    <a:pt x="609092" y="0"/>
                  </a:lnTo>
                  <a:lnTo>
                    <a:pt x="1218311" y="262509"/>
                  </a:lnTo>
                  <a:lnTo>
                    <a:pt x="1218311" y="1050163"/>
                  </a:lnTo>
                  <a:lnTo>
                    <a:pt x="609092" y="1312672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77912" y="1918309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69">
                  <a:moveTo>
                    <a:pt x="1108519" y="0"/>
                  </a:moveTo>
                  <a:lnTo>
                    <a:pt x="0" y="0"/>
                  </a:lnTo>
                  <a:lnTo>
                    <a:pt x="0" y="394614"/>
                  </a:lnTo>
                  <a:lnTo>
                    <a:pt x="1108519" y="394614"/>
                  </a:lnTo>
                  <a:lnTo>
                    <a:pt x="11085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77912" y="1918309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69">
                  <a:moveTo>
                    <a:pt x="0" y="394614"/>
                  </a:moveTo>
                  <a:lnTo>
                    <a:pt x="1108519" y="394614"/>
                  </a:lnTo>
                  <a:lnTo>
                    <a:pt x="1108519" y="0"/>
                  </a:lnTo>
                  <a:lnTo>
                    <a:pt x="0" y="0"/>
                  </a:lnTo>
                  <a:lnTo>
                    <a:pt x="0" y="394614"/>
                  </a:lnTo>
                  <a:close/>
                </a:path>
              </a:pathLst>
            </a:custGeom>
            <a:ln w="9525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11390" y="1901444"/>
            <a:ext cx="8432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Arial"/>
                <a:cs typeface="Arial"/>
              </a:rPr>
              <a:t>Tecnología </a:t>
            </a:r>
            <a:r>
              <a:rPr sz="1100" b="1" dirty="0">
                <a:latin typeface="Arial"/>
                <a:cs typeface="Arial"/>
              </a:rPr>
              <a:t>como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aliado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49540" y="2638044"/>
            <a:ext cx="1333500" cy="1430020"/>
            <a:chOff x="7749540" y="2638044"/>
            <a:chExt cx="1333500" cy="143002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9540" y="2638044"/>
              <a:ext cx="1333500" cy="142951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782179" y="2671445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0"/>
                  </a:moveTo>
                  <a:lnTo>
                    <a:pt x="0" y="262508"/>
                  </a:lnTo>
                  <a:lnTo>
                    <a:pt x="0" y="1050289"/>
                  </a:lnTo>
                  <a:lnTo>
                    <a:pt x="609219" y="1312798"/>
                  </a:lnTo>
                  <a:lnTo>
                    <a:pt x="1218438" y="1050289"/>
                  </a:lnTo>
                  <a:lnTo>
                    <a:pt x="1218438" y="262508"/>
                  </a:lnTo>
                  <a:lnTo>
                    <a:pt x="6092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82179" y="2671445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1312798"/>
                  </a:moveTo>
                  <a:lnTo>
                    <a:pt x="0" y="1050289"/>
                  </a:lnTo>
                  <a:lnTo>
                    <a:pt x="0" y="262508"/>
                  </a:lnTo>
                  <a:lnTo>
                    <a:pt x="609219" y="0"/>
                  </a:lnTo>
                  <a:lnTo>
                    <a:pt x="1218438" y="262508"/>
                  </a:lnTo>
                  <a:lnTo>
                    <a:pt x="1218438" y="1050289"/>
                  </a:lnTo>
                  <a:lnTo>
                    <a:pt x="609219" y="131279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830312" y="3169335"/>
              <a:ext cx="1132840" cy="309245"/>
            </a:xfrm>
            <a:custGeom>
              <a:avLst/>
              <a:gdLst/>
              <a:ahLst/>
              <a:cxnLst/>
              <a:rect l="l" t="t" r="r" b="b"/>
              <a:pathLst>
                <a:path w="1132840" h="309245">
                  <a:moveTo>
                    <a:pt x="1132662" y="0"/>
                  </a:moveTo>
                  <a:lnTo>
                    <a:pt x="0" y="0"/>
                  </a:lnTo>
                  <a:lnTo>
                    <a:pt x="0" y="308940"/>
                  </a:lnTo>
                  <a:lnTo>
                    <a:pt x="1132662" y="308940"/>
                  </a:lnTo>
                  <a:lnTo>
                    <a:pt x="1132662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830312" y="3169335"/>
              <a:ext cx="1132840" cy="309245"/>
            </a:xfrm>
            <a:custGeom>
              <a:avLst/>
              <a:gdLst/>
              <a:ahLst/>
              <a:cxnLst/>
              <a:rect l="l" t="t" r="r" b="b"/>
              <a:pathLst>
                <a:path w="1132840" h="309245">
                  <a:moveTo>
                    <a:pt x="0" y="308940"/>
                  </a:moveTo>
                  <a:lnTo>
                    <a:pt x="1132662" y="308940"/>
                  </a:lnTo>
                  <a:lnTo>
                    <a:pt x="1132662" y="0"/>
                  </a:lnTo>
                  <a:lnTo>
                    <a:pt x="0" y="0"/>
                  </a:lnTo>
                  <a:lnTo>
                    <a:pt x="0" y="308940"/>
                  </a:lnTo>
                  <a:close/>
                </a:path>
              </a:pathLst>
            </a:custGeom>
            <a:ln w="9525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906004" y="3152343"/>
            <a:ext cx="98361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AP como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eje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latin typeface="Arial"/>
                <a:cs typeface="Arial"/>
              </a:rPr>
              <a:t>transformador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9088" y="2638044"/>
            <a:ext cx="1333500" cy="1430020"/>
            <a:chOff x="6419088" y="2638044"/>
            <a:chExt cx="1333500" cy="1430020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9088" y="2638044"/>
              <a:ext cx="1333500" cy="142951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451473" y="2671445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0"/>
                  </a:moveTo>
                  <a:lnTo>
                    <a:pt x="0" y="262508"/>
                  </a:lnTo>
                  <a:lnTo>
                    <a:pt x="0" y="1050289"/>
                  </a:lnTo>
                  <a:lnTo>
                    <a:pt x="609219" y="1312798"/>
                  </a:lnTo>
                  <a:lnTo>
                    <a:pt x="1218437" y="1050289"/>
                  </a:lnTo>
                  <a:lnTo>
                    <a:pt x="1218437" y="262508"/>
                  </a:lnTo>
                  <a:lnTo>
                    <a:pt x="6092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51473" y="2671445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1312798"/>
                  </a:moveTo>
                  <a:lnTo>
                    <a:pt x="0" y="1050289"/>
                  </a:lnTo>
                  <a:lnTo>
                    <a:pt x="0" y="262508"/>
                  </a:lnTo>
                  <a:lnTo>
                    <a:pt x="609219" y="0"/>
                  </a:lnTo>
                  <a:lnTo>
                    <a:pt x="1218437" y="262508"/>
                  </a:lnTo>
                  <a:lnTo>
                    <a:pt x="1218437" y="1050289"/>
                  </a:lnTo>
                  <a:lnTo>
                    <a:pt x="609219" y="131279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05956" y="3048736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1108519" y="0"/>
                  </a:moveTo>
                  <a:lnTo>
                    <a:pt x="0" y="0"/>
                  </a:lnTo>
                  <a:lnTo>
                    <a:pt x="0" y="394614"/>
                  </a:lnTo>
                  <a:lnTo>
                    <a:pt x="1108519" y="394614"/>
                  </a:lnTo>
                  <a:lnTo>
                    <a:pt x="11085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505956" y="3048736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0" y="394614"/>
                  </a:moveTo>
                  <a:lnTo>
                    <a:pt x="1108519" y="394614"/>
                  </a:lnTo>
                  <a:lnTo>
                    <a:pt x="1108519" y="0"/>
                  </a:lnTo>
                  <a:lnTo>
                    <a:pt x="0" y="0"/>
                  </a:lnTo>
                  <a:lnTo>
                    <a:pt x="0" y="394614"/>
                  </a:lnTo>
                  <a:close/>
                </a:path>
              </a:pathLst>
            </a:custGeom>
            <a:ln w="9525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520433" y="3032251"/>
            <a:ext cx="108140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6695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Arial"/>
                <a:cs typeface="Arial"/>
              </a:rPr>
              <a:t>Medicina </a:t>
            </a:r>
            <a:r>
              <a:rPr sz="1100" b="1" dirty="0">
                <a:latin typeface="Arial"/>
                <a:cs typeface="Arial"/>
              </a:rPr>
              <a:t>basada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en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valor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056119" y="3768852"/>
            <a:ext cx="1332230" cy="1428115"/>
            <a:chOff x="7056119" y="3768852"/>
            <a:chExt cx="1332230" cy="1428115"/>
          </a:xfrm>
        </p:grpSpPr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6119" y="3768852"/>
              <a:ext cx="1331976" cy="142798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88377" y="3801999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0"/>
                  </a:moveTo>
                  <a:lnTo>
                    <a:pt x="0" y="262508"/>
                  </a:lnTo>
                  <a:lnTo>
                    <a:pt x="0" y="1050163"/>
                  </a:lnTo>
                  <a:lnTo>
                    <a:pt x="609219" y="1312799"/>
                  </a:lnTo>
                  <a:lnTo>
                    <a:pt x="1218438" y="1050163"/>
                  </a:lnTo>
                  <a:lnTo>
                    <a:pt x="1218438" y="262508"/>
                  </a:lnTo>
                  <a:lnTo>
                    <a:pt x="6092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088377" y="3801999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219" y="1312799"/>
                  </a:moveTo>
                  <a:lnTo>
                    <a:pt x="0" y="1050163"/>
                  </a:lnTo>
                  <a:lnTo>
                    <a:pt x="0" y="262508"/>
                  </a:lnTo>
                  <a:lnTo>
                    <a:pt x="609219" y="0"/>
                  </a:lnTo>
                  <a:lnTo>
                    <a:pt x="1218438" y="262508"/>
                  </a:lnTo>
                  <a:lnTo>
                    <a:pt x="1218438" y="1050163"/>
                  </a:lnTo>
                  <a:lnTo>
                    <a:pt x="609219" y="1312799"/>
                  </a:lnTo>
                  <a:close/>
                </a:path>
              </a:pathLst>
            </a:custGeom>
            <a:ln w="12699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42860" y="4179290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1108519" y="0"/>
                  </a:moveTo>
                  <a:lnTo>
                    <a:pt x="0" y="0"/>
                  </a:lnTo>
                  <a:lnTo>
                    <a:pt x="0" y="394614"/>
                  </a:lnTo>
                  <a:lnTo>
                    <a:pt x="1108519" y="394614"/>
                  </a:lnTo>
                  <a:lnTo>
                    <a:pt x="11085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142860" y="4179290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0" y="394614"/>
                  </a:moveTo>
                  <a:lnTo>
                    <a:pt x="1108519" y="394614"/>
                  </a:lnTo>
                  <a:lnTo>
                    <a:pt x="1108519" y="0"/>
                  </a:lnTo>
                  <a:lnTo>
                    <a:pt x="0" y="0"/>
                  </a:lnTo>
                  <a:lnTo>
                    <a:pt x="0" y="394614"/>
                  </a:lnTo>
                  <a:close/>
                </a:path>
              </a:pathLst>
            </a:custGeom>
            <a:ln w="9525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248525" y="4162805"/>
            <a:ext cx="89852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marR="5080" indent="-222885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Enfoque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One </a:t>
            </a:r>
            <a:r>
              <a:rPr sz="1100" b="1" spc="-10" dirty="0">
                <a:latin typeface="Arial"/>
                <a:cs typeface="Arial"/>
              </a:rPr>
              <a:t>Health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438388" y="3768852"/>
            <a:ext cx="1333500" cy="1428115"/>
            <a:chOff x="8438388" y="3768852"/>
            <a:chExt cx="1333500" cy="1428115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38388" y="3768852"/>
              <a:ext cx="1333500" cy="142798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471789" y="3801999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091" y="0"/>
                  </a:moveTo>
                  <a:lnTo>
                    <a:pt x="0" y="262508"/>
                  </a:lnTo>
                  <a:lnTo>
                    <a:pt x="0" y="1050163"/>
                  </a:lnTo>
                  <a:lnTo>
                    <a:pt x="609091" y="1312799"/>
                  </a:lnTo>
                  <a:lnTo>
                    <a:pt x="1218310" y="1050163"/>
                  </a:lnTo>
                  <a:lnTo>
                    <a:pt x="1218310" y="262508"/>
                  </a:lnTo>
                  <a:lnTo>
                    <a:pt x="609091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471789" y="3801999"/>
              <a:ext cx="1218565" cy="1313180"/>
            </a:xfrm>
            <a:custGeom>
              <a:avLst/>
              <a:gdLst/>
              <a:ahLst/>
              <a:cxnLst/>
              <a:rect l="l" t="t" r="r" b="b"/>
              <a:pathLst>
                <a:path w="1218565" h="1313179">
                  <a:moveTo>
                    <a:pt x="609091" y="1312799"/>
                  </a:moveTo>
                  <a:lnTo>
                    <a:pt x="0" y="1050163"/>
                  </a:lnTo>
                  <a:lnTo>
                    <a:pt x="0" y="262508"/>
                  </a:lnTo>
                  <a:lnTo>
                    <a:pt x="609091" y="0"/>
                  </a:lnTo>
                  <a:lnTo>
                    <a:pt x="1218310" y="262508"/>
                  </a:lnTo>
                  <a:lnTo>
                    <a:pt x="1218310" y="1050163"/>
                  </a:lnTo>
                  <a:lnTo>
                    <a:pt x="609091" y="1312799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526145" y="4179290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1108519" y="0"/>
                  </a:moveTo>
                  <a:lnTo>
                    <a:pt x="0" y="0"/>
                  </a:lnTo>
                  <a:lnTo>
                    <a:pt x="0" y="394614"/>
                  </a:lnTo>
                  <a:lnTo>
                    <a:pt x="1108519" y="394614"/>
                  </a:lnTo>
                  <a:lnTo>
                    <a:pt x="1108519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26145" y="4179290"/>
              <a:ext cx="1108710" cy="394970"/>
            </a:xfrm>
            <a:custGeom>
              <a:avLst/>
              <a:gdLst/>
              <a:ahLst/>
              <a:cxnLst/>
              <a:rect l="l" t="t" r="r" b="b"/>
              <a:pathLst>
                <a:path w="1108709" h="394970">
                  <a:moveTo>
                    <a:pt x="0" y="394614"/>
                  </a:moveTo>
                  <a:lnTo>
                    <a:pt x="1108519" y="394614"/>
                  </a:lnTo>
                  <a:lnTo>
                    <a:pt x="1108519" y="0"/>
                  </a:lnTo>
                  <a:lnTo>
                    <a:pt x="0" y="0"/>
                  </a:lnTo>
                  <a:lnTo>
                    <a:pt x="0" y="394614"/>
                  </a:lnTo>
                  <a:close/>
                </a:path>
              </a:pathLst>
            </a:custGeom>
            <a:ln w="9525">
              <a:solidFill>
                <a:srgbClr val="CE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595486" y="4162805"/>
            <a:ext cx="97218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 marR="5080" indent="-18923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Alfabetización </a:t>
            </a:r>
            <a:r>
              <a:rPr sz="1100" b="1" dirty="0">
                <a:latin typeface="Arial"/>
                <a:cs typeface="Arial"/>
              </a:rPr>
              <a:t>en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salud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08718" y="1766696"/>
            <a:ext cx="2487930" cy="1429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70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Aplicación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tecnología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asistencia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personalización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medicina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(Soporte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0" dirty="0">
                <a:latin typeface="Arial"/>
                <a:cs typeface="Arial"/>
              </a:rPr>
              <a:t> diagnósticos, </a:t>
            </a:r>
            <a:r>
              <a:rPr sz="1200" dirty="0">
                <a:latin typeface="Arial"/>
                <a:cs typeface="Arial"/>
              </a:rPr>
              <a:t>optimización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procesos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tareas, </a:t>
            </a:r>
            <a:r>
              <a:rPr sz="1200" dirty="0">
                <a:latin typeface="Arial"/>
                <a:cs typeface="Arial"/>
              </a:rPr>
              <a:t>tele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monitorización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,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análisis genómico…</a:t>
            </a:r>
            <a:endParaRPr sz="1200">
              <a:latin typeface="Arial"/>
              <a:cs typeface="Arial"/>
            </a:endParaRPr>
          </a:p>
          <a:p>
            <a:pPr marL="726440">
              <a:lnSpc>
                <a:spcPct val="100000"/>
              </a:lnSpc>
              <a:spcBef>
                <a:spcPts val="969"/>
              </a:spcBef>
            </a:pPr>
            <a:r>
              <a:rPr sz="1200" dirty="0">
                <a:latin typeface="Arial"/>
                <a:cs typeface="Arial"/>
              </a:rPr>
              <a:t>La</a:t>
            </a:r>
            <a:r>
              <a:rPr sz="1200" spc="-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Atención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Primaria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(AP)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022840" y="3170301"/>
            <a:ext cx="18262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constituye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primer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punto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contacto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sistema </a:t>
            </a:r>
            <a:r>
              <a:rPr sz="1200" dirty="0">
                <a:latin typeface="Arial"/>
                <a:cs typeface="Arial"/>
              </a:rPr>
              <a:t>sanitario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actúa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como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la </a:t>
            </a:r>
            <a:r>
              <a:rPr sz="1200" dirty="0">
                <a:latin typeface="Arial"/>
                <a:cs typeface="Arial"/>
              </a:rPr>
              <a:t>base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</a:t>
            </a:r>
            <a:r>
              <a:rPr sz="1200" spc="-10" dirty="0">
                <a:latin typeface="Arial"/>
                <a:cs typeface="Arial"/>
              </a:rPr>
              <a:t> enfoque </a:t>
            </a:r>
            <a:r>
              <a:rPr sz="1200" dirty="0">
                <a:latin typeface="Arial"/>
                <a:cs typeface="Arial"/>
              </a:rPr>
              <a:t>integral,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preventivo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y </a:t>
            </a:r>
            <a:r>
              <a:rPr sz="1200" spc="-10" dirty="0">
                <a:latin typeface="Arial"/>
                <a:cs typeface="Arial"/>
              </a:rPr>
              <a:t>comunitario.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030723" y="2055241"/>
            <a:ext cx="4918075" cy="3521075"/>
            <a:chOff x="5030723" y="2055241"/>
            <a:chExt cx="4918075" cy="3521075"/>
          </a:xfrm>
        </p:grpSpPr>
        <p:sp>
          <p:nvSpPr>
            <p:cNvPr id="51" name="object 51"/>
            <p:cNvSpPr/>
            <p:nvPr/>
          </p:nvSpPr>
          <p:spPr>
            <a:xfrm>
              <a:off x="5091048" y="3048762"/>
              <a:ext cx="1360805" cy="187960"/>
            </a:xfrm>
            <a:custGeom>
              <a:avLst/>
              <a:gdLst/>
              <a:ahLst/>
              <a:cxnLst/>
              <a:rect l="l" t="t" r="r" b="b"/>
              <a:pathLst>
                <a:path w="1360804" h="187960">
                  <a:moveTo>
                    <a:pt x="1360424" y="0"/>
                  </a:moveTo>
                  <a:lnTo>
                    <a:pt x="0" y="0"/>
                  </a:lnTo>
                  <a:lnTo>
                    <a:pt x="0" y="1878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35444" y="5114798"/>
              <a:ext cx="962660" cy="396240"/>
            </a:xfrm>
            <a:custGeom>
              <a:avLst/>
              <a:gdLst/>
              <a:ahLst/>
              <a:cxnLst/>
              <a:rect l="l" t="t" r="r" b="b"/>
              <a:pathLst>
                <a:path w="962659" h="396239">
                  <a:moveTo>
                    <a:pt x="962151" y="0"/>
                  </a:moveTo>
                  <a:lnTo>
                    <a:pt x="962151" y="395858"/>
                  </a:lnTo>
                  <a:lnTo>
                    <a:pt x="0" y="39585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391397" y="2115566"/>
              <a:ext cx="1463675" cy="3211830"/>
            </a:xfrm>
            <a:custGeom>
              <a:avLst/>
              <a:gdLst/>
              <a:ahLst/>
              <a:cxnLst/>
              <a:rect l="l" t="t" r="r" b="b"/>
              <a:pathLst>
                <a:path w="1463675" h="3211829">
                  <a:moveTo>
                    <a:pt x="663701" y="1178687"/>
                  </a:moveTo>
                  <a:lnTo>
                    <a:pt x="1063625" y="1178687"/>
                  </a:lnTo>
                  <a:lnTo>
                    <a:pt x="1463675" y="1178687"/>
                  </a:lnTo>
                </a:path>
                <a:path w="1463675" h="3211829">
                  <a:moveTo>
                    <a:pt x="0" y="0"/>
                  </a:moveTo>
                  <a:lnTo>
                    <a:pt x="602869" y="0"/>
                  </a:lnTo>
                </a:path>
                <a:path w="1463675" h="3211829">
                  <a:moveTo>
                    <a:pt x="689482" y="3211322"/>
                  </a:moveTo>
                  <a:lnTo>
                    <a:pt x="689482" y="299923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0723" y="3230244"/>
              <a:ext cx="120650" cy="12077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62389" y="2055241"/>
              <a:ext cx="120776" cy="12065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28021" y="3231261"/>
              <a:ext cx="120650" cy="12065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030334" y="5290692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53975" y="0"/>
                  </a:moveTo>
                  <a:lnTo>
                    <a:pt x="32950" y="4236"/>
                  </a:lnTo>
                  <a:lnTo>
                    <a:pt x="15795" y="15795"/>
                  </a:lnTo>
                  <a:lnTo>
                    <a:pt x="4236" y="32950"/>
                  </a:lnTo>
                  <a:lnTo>
                    <a:pt x="0" y="53974"/>
                  </a:lnTo>
                  <a:lnTo>
                    <a:pt x="4236" y="74999"/>
                  </a:lnTo>
                  <a:lnTo>
                    <a:pt x="15795" y="92154"/>
                  </a:lnTo>
                  <a:lnTo>
                    <a:pt x="32950" y="103713"/>
                  </a:lnTo>
                  <a:lnTo>
                    <a:pt x="53975" y="107949"/>
                  </a:lnTo>
                  <a:lnTo>
                    <a:pt x="74999" y="103713"/>
                  </a:lnTo>
                  <a:lnTo>
                    <a:pt x="92154" y="92154"/>
                  </a:lnTo>
                  <a:lnTo>
                    <a:pt x="103713" y="74999"/>
                  </a:lnTo>
                  <a:lnTo>
                    <a:pt x="107950" y="53974"/>
                  </a:lnTo>
                  <a:lnTo>
                    <a:pt x="103713" y="32950"/>
                  </a:lnTo>
                  <a:lnTo>
                    <a:pt x="92154" y="15795"/>
                  </a:lnTo>
                  <a:lnTo>
                    <a:pt x="74999" y="4236"/>
                  </a:lnTo>
                  <a:lnTo>
                    <a:pt x="53975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030334" y="5290692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0" y="53974"/>
                  </a:moveTo>
                  <a:lnTo>
                    <a:pt x="4236" y="32950"/>
                  </a:lnTo>
                  <a:lnTo>
                    <a:pt x="15795" y="15795"/>
                  </a:lnTo>
                  <a:lnTo>
                    <a:pt x="32950" y="4236"/>
                  </a:lnTo>
                  <a:lnTo>
                    <a:pt x="53975" y="0"/>
                  </a:lnTo>
                  <a:lnTo>
                    <a:pt x="74999" y="4236"/>
                  </a:lnTo>
                  <a:lnTo>
                    <a:pt x="92154" y="15795"/>
                  </a:lnTo>
                  <a:lnTo>
                    <a:pt x="103713" y="32950"/>
                  </a:lnTo>
                  <a:lnTo>
                    <a:pt x="107950" y="53974"/>
                  </a:lnTo>
                  <a:lnTo>
                    <a:pt x="103713" y="74999"/>
                  </a:lnTo>
                  <a:lnTo>
                    <a:pt x="92154" y="92154"/>
                  </a:lnTo>
                  <a:lnTo>
                    <a:pt x="74999" y="103713"/>
                  </a:lnTo>
                  <a:lnTo>
                    <a:pt x="53975" y="107949"/>
                  </a:lnTo>
                  <a:lnTo>
                    <a:pt x="32950" y="103713"/>
                  </a:lnTo>
                  <a:lnTo>
                    <a:pt x="15795" y="92154"/>
                  </a:lnTo>
                  <a:lnTo>
                    <a:pt x="4236" y="74999"/>
                  </a:lnTo>
                  <a:lnTo>
                    <a:pt x="0" y="53974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74992" y="5455666"/>
              <a:ext cx="120776" cy="120650"/>
            </a:xfrm>
            <a:prstGeom prst="rect">
              <a:avLst/>
            </a:prstGeom>
          </p:spPr>
        </p:pic>
      </p:grpSp>
      <p:sp>
        <p:nvSpPr>
          <p:cNvPr id="64" name="Rectángulo 63">
            <a:extLst>
              <a:ext uri="{FF2B5EF4-FFF2-40B4-BE49-F238E27FC236}">
                <a16:creationId xmlns:a16="http://schemas.microsoft.com/office/drawing/2014/main" id="{EA2FA9A6-B816-EDFA-4213-876C326EC7E8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object 5" descr="$PPTXTitle">
            <a:extLst>
              <a:ext uri="{FF2B5EF4-FFF2-40B4-BE49-F238E27FC236}">
                <a16:creationId xmlns:a16="http://schemas.microsoft.com/office/drawing/2014/main" id="{1CB3FD8D-6156-3EB6-31C2-B717FB9C028F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69" name="object 2" descr="$PPTXTitle">
            <a:extLst>
              <a:ext uri="{FF2B5EF4-FFF2-40B4-BE49-F238E27FC236}">
                <a16:creationId xmlns:a16="http://schemas.microsoft.com/office/drawing/2014/main" id="{F04D4D5F-8A9E-4F91-7928-509FAE752B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605468"/>
            <a:ext cx="892017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02. </a:t>
            </a:r>
            <a:r>
              <a:rPr lang="es-ES" spc="-150" dirty="0"/>
              <a:t>Puntos esenciales de las dimensiones</a:t>
            </a:r>
            <a:endParaRPr spc="-150" dirty="0"/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9A521379-F82C-1DDF-FED0-62434E9A3EAA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870-871B-B7BE-7ED5-5BA7B2E9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82DBA81-33B8-6A7C-652D-5A0F4E658B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05D52BB8-5FB9-305B-DBB3-B9DD78C9EB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3168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Contraste con los expertos del sector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FCB5C53-A207-1225-AE42-9F0050877B03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03</a:t>
            </a: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591553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5521" y="1609424"/>
            <a:ext cx="946340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trabajo</a:t>
            </a:r>
            <a:r>
              <a:rPr sz="1400" b="1" spc="30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análisis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30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diferentes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ha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complementado</a:t>
            </a:r>
            <a:r>
              <a:rPr sz="1400" b="1" spc="30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incorporando</a:t>
            </a:r>
            <a:r>
              <a:rPr sz="1400" b="1" spc="2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3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visión</a:t>
            </a:r>
            <a:r>
              <a:rPr sz="1400" b="1" spc="3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3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los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través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diferentes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herramientas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4413" y="4343247"/>
            <a:ext cx="216789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Target</a:t>
            </a:r>
            <a:r>
              <a:rPr sz="1400" spc="3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40,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3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han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completado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20.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7673" y="4343247"/>
            <a:ext cx="216725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spc="-25" dirty="0">
                <a:latin typeface="Arial"/>
                <a:cs typeface="Arial"/>
              </a:rPr>
              <a:t>Target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25" dirty="0">
                <a:latin typeface="Arial"/>
                <a:cs typeface="Arial"/>
              </a:rPr>
              <a:t> han </a:t>
            </a:r>
            <a:r>
              <a:rPr sz="1400" dirty="0">
                <a:latin typeface="Arial"/>
                <a:cs typeface="Arial"/>
              </a:rPr>
              <a:t>recibido</a:t>
            </a:r>
            <a:r>
              <a:rPr sz="1400" spc="-50" dirty="0">
                <a:latin typeface="Arial"/>
                <a:cs typeface="Arial"/>
              </a:rPr>
              <a:t> 4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9345" y="4343247"/>
            <a:ext cx="216789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Target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46,</a:t>
            </a:r>
            <a:r>
              <a:rPr sz="1400" spc="3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3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han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recibido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26.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5547" y="5251615"/>
            <a:ext cx="9621520" cy="737235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4610">
              <a:lnSpc>
                <a:spcPts val="1910"/>
              </a:lnSpc>
            </a:pPr>
            <a:r>
              <a:rPr sz="1600" dirty="0">
                <a:latin typeface="Arial"/>
                <a:cs typeface="Arial"/>
              </a:rPr>
              <a:t>Amplia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representación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target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seleccionados: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Miembros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Comm,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directivos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hospitales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centros</a:t>
            </a:r>
            <a:r>
              <a:rPr sz="1600" spc="-25" dirty="0">
                <a:latin typeface="Arial"/>
                <a:cs typeface="Arial"/>
              </a:rPr>
              <a:t> de</a:t>
            </a:r>
            <a:endParaRPr sz="1600">
              <a:latin typeface="Arial"/>
              <a:cs typeface="Arial"/>
            </a:endParaRPr>
          </a:p>
          <a:p>
            <a:pPr marL="54610" marR="9207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salud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sector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publico,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sociedad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civil,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asociaciones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pacientes,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representantes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proveedores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privados, sindicatos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85645" y="2405633"/>
            <a:ext cx="1463040" cy="1472565"/>
            <a:chOff x="1985645" y="2405633"/>
            <a:chExt cx="1463040" cy="1472565"/>
          </a:xfrm>
        </p:grpSpPr>
        <p:sp>
          <p:nvSpPr>
            <p:cNvPr id="9" name="object 9"/>
            <p:cNvSpPr/>
            <p:nvPr/>
          </p:nvSpPr>
          <p:spPr>
            <a:xfrm>
              <a:off x="2721737" y="2415158"/>
              <a:ext cx="727075" cy="1453515"/>
            </a:xfrm>
            <a:custGeom>
              <a:avLst/>
              <a:gdLst/>
              <a:ahLst/>
              <a:cxnLst/>
              <a:rect l="l" t="t" r="r" b="b"/>
              <a:pathLst>
                <a:path w="727075" h="1453514">
                  <a:moveTo>
                    <a:pt x="0" y="0"/>
                  </a:moveTo>
                  <a:lnTo>
                    <a:pt x="0" y="181610"/>
                  </a:lnTo>
                  <a:lnTo>
                    <a:pt x="47023" y="183610"/>
                  </a:lnTo>
                  <a:lnTo>
                    <a:pt x="92935" y="189501"/>
                  </a:lnTo>
                  <a:lnTo>
                    <a:pt x="137573" y="199120"/>
                  </a:lnTo>
                  <a:lnTo>
                    <a:pt x="180772" y="212304"/>
                  </a:lnTo>
                  <a:lnTo>
                    <a:pt x="222369" y="228888"/>
                  </a:lnTo>
                  <a:lnTo>
                    <a:pt x="262201" y="248710"/>
                  </a:lnTo>
                  <a:lnTo>
                    <a:pt x="300104" y="271605"/>
                  </a:lnTo>
                  <a:lnTo>
                    <a:pt x="335915" y="297410"/>
                  </a:lnTo>
                  <a:lnTo>
                    <a:pt x="369469" y="325962"/>
                  </a:lnTo>
                  <a:lnTo>
                    <a:pt x="400604" y="357097"/>
                  </a:lnTo>
                  <a:lnTo>
                    <a:pt x="429156" y="390651"/>
                  </a:lnTo>
                  <a:lnTo>
                    <a:pt x="454961" y="426462"/>
                  </a:lnTo>
                  <a:lnTo>
                    <a:pt x="477856" y="464365"/>
                  </a:lnTo>
                  <a:lnTo>
                    <a:pt x="497678" y="504197"/>
                  </a:lnTo>
                  <a:lnTo>
                    <a:pt x="514262" y="545794"/>
                  </a:lnTo>
                  <a:lnTo>
                    <a:pt x="527446" y="588993"/>
                  </a:lnTo>
                  <a:lnTo>
                    <a:pt x="537065" y="633631"/>
                  </a:lnTo>
                  <a:lnTo>
                    <a:pt x="542956" y="679543"/>
                  </a:lnTo>
                  <a:lnTo>
                    <a:pt x="544957" y="726566"/>
                  </a:lnTo>
                  <a:lnTo>
                    <a:pt x="542956" y="773590"/>
                  </a:lnTo>
                  <a:lnTo>
                    <a:pt x="537065" y="819502"/>
                  </a:lnTo>
                  <a:lnTo>
                    <a:pt x="527446" y="864140"/>
                  </a:lnTo>
                  <a:lnTo>
                    <a:pt x="514262" y="907339"/>
                  </a:lnTo>
                  <a:lnTo>
                    <a:pt x="497678" y="948936"/>
                  </a:lnTo>
                  <a:lnTo>
                    <a:pt x="477856" y="988768"/>
                  </a:lnTo>
                  <a:lnTo>
                    <a:pt x="454961" y="1026671"/>
                  </a:lnTo>
                  <a:lnTo>
                    <a:pt x="429156" y="1062482"/>
                  </a:lnTo>
                  <a:lnTo>
                    <a:pt x="400604" y="1096036"/>
                  </a:lnTo>
                  <a:lnTo>
                    <a:pt x="369469" y="1127171"/>
                  </a:lnTo>
                  <a:lnTo>
                    <a:pt x="335915" y="1155723"/>
                  </a:lnTo>
                  <a:lnTo>
                    <a:pt x="300104" y="1181528"/>
                  </a:lnTo>
                  <a:lnTo>
                    <a:pt x="262201" y="1204423"/>
                  </a:lnTo>
                  <a:lnTo>
                    <a:pt x="222369" y="1224245"/>
                  </a:lnTo>
                  <a:lnTo>
                    <a:pt x="180772" y="1240829"/>
                  </a:lnTo>
                  <a:lnTo>
                    <a:pt x="137573" y="1254013"/>
                  </a:lnTo>
                  <a:lnTo>
                    <a:pt x="92935" y="1263632"/>
                  </a:lnTo>
                  <a:lnTo>
                    <a:pt x="47023" y="1269523"/>
                  </a:lnTo>
                  <a:lnTo>
                    <a:pt x="0" y="1271523"/>
                  </a:lnTo>
                  <a:lnTo>
                    <a:pt x="0" y="1453133"/>
                  </a:lnTo>
                  <a:lnTo>
                    <a:pt x="47763" y="1451588"/>
                  </a:lnTo>
                  <a:lnTo>
                    <a:pt x="94702" y="1447016"/>
                  </a:lnTo>
                  <a:lnTo>
                    <a:pt x="140722" y="1439513"/>
                  </a:lnTo>
                  <a:lnTo>
                    <a:pt x="185727" y="1429175"/>
                  </a:lnTo>
                  <a:lnTo>
                    <a:pt x="229621" y="1416097"/>
                  </a:lnTo>
                  <a:lnTo>
                    <a:pt x="272307" y="1400375"/>
                  </a:lnTo>
                  <a:lnTo>
                    <a:pt x="313691" y="1382105"/>
                  </a:lnTo>
                  <a:lnTo>
                    <a:pt x="353676" y="1361383"/>
                  </a:lnTo>
                  <a:lnTo>
                    <a:pt x="392166" y="1338303"/>
                  </a:lnTo>
                  <a:lnTo>
                    <a:pt x="429066" y="1312962"/>
                  </a:lnTo>
                  <a:lnTo>
                    <a:pt x="464280" y="1285456"/>
                  </a:lnTo>
                  <a:lnTo>
                    <a:pt x="497713" y="1255879"/>
                  </a:lnTo>
                  <a:lnTo>
                    <a:pt x="529267" y="1224329"/>
                  </a:lnTo>
                  <a:lnTo>
                    <a:pt x="558847" y="1190900"/>
                  </a:lnTo>
                  <a:lnTo>
                    <a:pt x="586359" y="1155688"/>
                  </a:lnTo>
                  <a:lnTo>
                    <a:pt x="611704" y="1118789"/>
                  </a:lnTo>
                  <a:lnTo>
                    <a:pt x="634789" y="1080299"/>
                  </a:lnTo>
                  <a:lnTo>
                    <a:pt x="655517" y="1040313"/>
                  </a:lnTo>
                  <a:lnTo>
                    <a:pt x="673792" y="998927"/>
                  </a:lnTo>
                  <a:lnTo>
                    <a:pt x="689518" y="956236"/>
                  </a:lnTo>
                  <a:lnTo>
                    <a:pt x="702600" y="912337"/>
                  </a:lnTo>
                  <a:lnTo>
                    <a:pt x="712942" y="867325"/>
                  </a:lnTo>
                  <a:lnTo>
                    <a:pt x="720447" y="821295"/>
                  </a:lnTo>
                  <a:lnTo>
                    <a:pt x="725021" y="774344"/>
                  </a:lnTo>
                  <a:lnTo>
                    <a:pt x="726566" y="726566"/>
                  </a:lnTo>
                  <a:lnTo>
                    <a:pt x="725021" y="678803"/>
                  </a:lnTo>
                  <a:lnTo>
                    <a:pt x="720447" y="631864"/>
                  </a:lnTo>
                  <a:lnTo>
                    <a:pt x="712942" y="585844"/>
                  </a:lnTo>
                  <a:lnTo>
                    <a:pt x="702600" y="540839"/>
                  </a:lnTo>
                  <a:lnTo>
                    <a:pt x="689518" y="496945"/>
                  </a:lnTo>
                  <a:lnTo>
                    <a:pt x="673792" y="454259"/>
                  </a:lnTo>
                  <a:lnTo>
                    <a:pt x="655517" y="412875"/>
                  </a:lnTo>
                  <a:lnTo>
                    <a:pt x="634789" y="372890"/>
                  </a:lnTo>
                  <a:lnTo>
                    <a:pt x="611704" y="334400"/>
                  </a:lnTo>
                  <a:lnTo>
                    <a:pt x="586358" y="297500"/>
                  </a:lnTo>
                  <a:lnTo>
                    <a:pt x="558847" y="262286"/>
                  </a:lnTo>
                  <a:lnTo>
                    <a:pt x="529267" y="228853"/>
                  </a:lnTo>
                  <a:lnTo>
                    <a:pt x="497713" y="197299"/>
                  </a:lnTo>
                  <a:lnTo>
                    <a:pt x="464280" y="167719"/>
                  </a:lnTo>
                  <a:lnTo>
                    <a:pt x="429066" y="140207"/>
                  </a:lnTo>
                  <a:lnTo>
                    <a:pt x="392166" y="114862"/>
                  </a:lnTo>
                  <a:lnTo>
                    <a:pt x="353676" y="91777"/>
                  </a:lnTo>
                  <a:lnTo>
                    <a:pt x="313691" y="71049"/>
                  </a:lnTo>
                  <a:lnTo>
                    <a:pt x="272307" y="52774"/>
                  </a:lnTo>
                  <a:lnTo>
                    <a:pt x="229621" y="37048"/>
                  </a:lnTo>
                  <a:lnTo>
                    <a:pt x="185727" y="23966"/>
                  </a:lnTo>
                  <a:lnTo>
                    <a:pt x="140722" y="13624"/>
                  </a:lnTo>
                  <a:lnTo>
                    <a:pt x="94702" y="6119"/>
                  </a:lnTo>
                  <a:lnTo>
                    <a:pt x="47763" y="1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95170" y="2415158"/>
              <a:ext cx="727075" cy="1453515"/>
            </a:xfrm>
            <a:custGeom>
              <a:avLst/>
              <a:gdLst/>
              <a:ahLst/>
              <a:cxnLst/>
              <a:rect l="l" t="t" r="r" b="b"/>
              <a:pathLst>
                <a:path w="727075" h="1453514">
                  <a:moveTo>
                    <a:pt x="726567" y="0"/>
                  </a:moveTo>
                  <a:lnTo>
                    <a:pt x="678789" y="1545"/>
                  </a:lnTo>
                  <a:lnTo>
                    <a:pt x="631838" y="6119"/>
                  </a:lnTo>
                  <a:lnTo>
                    <a:pt x="585808" y="13624"/>
                  </a:lnTo>
                  <a:lnTo>
                    <a:pt x="540796" y="23966"/>
                  </a:lnTo>
                  <a:lnTo>
                    <a:pt x="496897" y="37048"/>
                  </a:lnTo>
                  <a:lnTo>
                    <a:pt x="454206" y="52774"/>
                  </a:lnTo>
                  <a:lnTo>
                    <a:pt x="412820" y="71049"/>
                  </a:lnTo>
                  <a:lnTo>
                    <a:pt x="372834" y="91777"/>
                  </a:lnTo>
                  <a:lnTo>
                    <a:pt x="334344" y="114862"/>
                  </a:lnTo>
                  <a:lnTo>
                    <a:pt x="297445" y="140207"/>
                  </a:lnTo>
                  <a:lnTo>
                    <a:pt x="262233" y="167719"/>
                  </a:lnTo>
                  <a:lnTo>
                    <a:pt x="228804" y="197299"/>
                  </a:lnTo>
                  <a:lnTo>
                    <a:pt x="197254" y="228853"/>
                  </a:lnTo>
                  <a:lnTo>
                    <a:pt x="167677" y="262286"/>
                  </a:lnTo>
                  <a:lnTo>
                    <a:pt x="140171" y="297500"/>
                  </a:lnTo>
                  <a:lnTo>
                    <a:pt x="114830" y="334400"/>
                  </a:lnTo>
                  <a:lnTo>
                    <a:pt x="91750" y="372890"/>
                  </a:lnTo>
                  <a:lnTo>
                    <a:pt x="71028" y="412875"/>
                  </a:lnTo>
                  <a:lnTo>
                    <a:pt x="52758" y="454259"/>
                  </a:lnTo>
                  <a:lnTo>
                    <a:pt x="37036" y="496945"/>
                  </a:lnTo>
                  <a:lnTo>
                    <a:pt x="23958" y="540839"/>
                  </a:lnTo>
                  <a:lnTo>
                    <a:pt x="13620" y="585844"/>
                  </a:lnTo>
                  <a:lnTo>
                    <a:pt x="6117" y="631864"/>
                  </a:lnTo>
                  <a:lnTo>
                    <a:pt x="1545" y="678803"/>
                  </a:lnTo>
                  <a:lnTo>
                    <a:pt x="0" y="726566"/>
                  </a:lnTo>
                  <a:lnTo>
                    <a:pt x="1545" y="774344"/>
                  </a:lnTo>
                  <a:lnTo>
                    <a:pt x="6117" y="821295"/>
                  </a:lnTo>
                  <a:lnTo>
                    <a:pt x="13620" y="867325"/>
                  </a:lnTo>
                  <a:lnTo>
                    <a:pt x="23958" y="912337"/>
                  </a:lnTo>
                  <a:lnTo>
                    <a:pt x="37036" y="956236"/>
                  </a:lnTo>
                  <a:lnTo>
                    <a:pt x="52758" y="998927"/>
                  </a:lnTo>
                  <a:lnTo>
                    <a:pt x="71028" y="1040313"/>
                  </a:lnTo>
                  <a:lnTo>
                    <a:pt x="91750" y="1080299"/>
                  </a:lnTo>
                  <a:lnTo>
                    <a:pt x="114830" y="1118789"/>
                  </a:lnTo>
                  <a:lnTo>
                    <a:pt x="140171" y="1155688"/>
                  </a:lnTo>
                  <a:lnTo>
                    <a:pt x="167677" y="1190900"/>
                  </a:lnTo>
                  <a:lnTo>
                    <a:pt x="197254" y="1224329"/>
                  </a:lnTo>
                  <a:lnTo>
                    <a:pt x="228804" y="1255879"/>
                  </a:lnTo>
                  <a:lnTo>
                    <a:pt x="262233" y="1285456"/>
                  </a:lnTo>
                  <a:lnTo>
                    <a:pt x="297445" y="1312962"/>
                  </a:lnTo>
                  <a:lnTo>
                    <a:pt x="334344" y="1338303"/>
                  </a:lnTo>
                  <a:lnTo>
                    <a:pt x="372834" y="1361383"/>
                  </a:lnTo>
                  <a:lnTo>
                    <a:pt x="412820" y="1382105"/>
                  </a:lnTo>
                  <a:lnTo>
                    <a:pt x="454206" y="1400375"/>
                  </a:lnTo>
                  <a:lnTo>
                    <a:pt x="496897" y="1416097"/>
                  </a:lnTo>
                  <a:lnTo>
                    <a:pt x="540796" y="1429175"/>
                  </a:lnTo>
                  <a:lnTo>
                    <a:pt x="585808" y="1439513"/>
                  </a:lnTo>
                  <a:lnTo>
                    <a:pt x="631838" y="1447016"/>
                  </a:lnTo>
                  <a:lnTo>
                    <a:pt x="678789" y="1451588"/>
                  </a:lnTo>
                  <a:lnTo>
                    <a:pt x="726567" y="1453133"/>
                  </a:lnTo>
                  <a:lnTo>
                    <a:pt x="726567" y="1271523"/>
                  </a:lnTo>
                  <a:lnTo>
                    <a:pt x="679543" y="1269523"/>
                  </a:lnTo>
                  <a:lnTo>
                    <a:pt x="633631" y="1263632"/>
                  </a:lnTo>
                  <a:lnTo>
                    <a:pt x="588993" y="1254013"/>
                  </a:lnTo>
                  <a:lnTo>
                    <a:pt x="545794" y="1240829"/>
                  </a:lnTo>
                  <a:lnTo>
                    <a:pt x="504197" y="1224245"/>
                  </a:lnTo>
                  <a:lnTo>
                    <a:pt x="464365" y="1204423"/>
                  </a:lnTo>
                  <a:lnTo>
                    <a:pt x="426462" y="1181528"/>
                  </a:lnTo>
                  <a:lnTo>
                    <a:pt x="390651" y="1155723"/>
                  </a:lnTo>
                  <a:lnTo>
                    <a:pt x="357097" y="1127171"/>
                  </a:lnTo>
                  <a:lnTo>
                    <a:pt x="325962" y="1096036"/>
                  </a:lnTo>
                  <a:lnTo>
                    <a:pt x="297410" y="1062482"/>
                  </a:lnTo>
                  <a:lnTo>
                    <a:pt x="271605" y="1026671"/>
                  </a:lnTo>
                  <a:lnTo>
                    <a:pt x="248710" y="988768"/>
                  </a:lnTo>
                  <a:lnTo>
                    <a:pt x="228888" y="948936"/>
                  </a:lnTo>
                  <a:lnTo>
                    <a:pt x="212304" y="907339"/>
                  </a:lnTo>
                  <a:lnTo>
                    <a:pt x="199120" y="864140"/>
                  </a:lnTo>
                  <a:lnTo>
                    <a:pt x="189501" y="819502"/>
                  </a:lnTo>
                  <a:lnTo>
                    <a:pt x="183610" y="773590"/>
                  </a:lnTo>
                  <a:lnTo>
                    <a:pt x="181610" y="726566"/>
                  </a:lnTo>
                  <a:lnTo>
                    <a:pt x="183610" y="679543"/>
                  </a:lnTo>
                  <a:lnTo>
                    <a:pt x="189501" y="633631"/>
                  </a:lnTo>
                  <a:lnTo>
                    <a:pt x="199120" y="588993"/>
                  </a:lnTo>
                  <a:lnTo>
                    <a:pt x="212304" y="545794"/>
                  </a:lnTo>
                  <a:lnTo>
                    <a:pt x="228888" y="504197"/>
                  </a:lnTo>
                  <a:lnTo>
                    <a:pt x="248710" y="464365"/>
                  </a:lnTo>
                  <a:lnTo>
                    <a:pt x="271605" y="426462"/>
                  </a:lnTo>
                  <a:lnTo>
                    <a:pt x="297410" y="390651"/>
                  </a:lnTo>
                  <a:lnTo>
                    <a:pt x="325962" y="357097"/>
                  </a:lnTo>
                  <a:lnTo>
                    <a:pt x="357097" y="325962"/>
                  </a:lnTo>
                  <a:lnTo>
                    <a:pt x="390651" y="297410"/>
                  </a:lnTo>
                  <a:lnTo>
                    <a:pt x="426462" y="271605"/>
                  </a:lnTo>
                  <a:lnTo>
                    <a:pt x="464365" y="248710"/>
                  </a:lnTo>
                  <a:lnTo>
                    <a:pt x="504197" y="228888"/>
                  </a:lnTo>
                  <a:lnTo>
                    <a:pt x="545794" y="212304"/>
                  </a:lnTo>
                  <a:lnTo>
                    <a:pt x="588993" y="199120"/>
                  </a:lnTo>
                  <a:lnTo>
                    <a:pt x="633631" y="189501"/>
                  </a:lnTo>
                  <a:lnTo>
                    <a:pt x="679543" y="183610"/>
                  </a:lnTo>
                  <a:lnTo>
                    <a:pt x="726567" y="181610"/>
                  </a:lnTo>
                  <a:lnTo>
                    <a:pt x="726567" y="0"/>
                  </a:lnTo>
                  <a:close/>
                </a:path>
              </a:pathLst>
            </a:custGeom>
            <a:solidFill>
              <a:srgbClr val="DF6F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95170" y="2415158"/>
              <a:ext cx="727075" cy="1453515"/>
            </a:xfrm>
            <a:custGeom>
              <a:avLst/>
              <a:gdLst/>
              <a:ahLst/>
              <a:cxnLst/>
              <a:rect l="l" t="t" r="r" b="b"/>
              <a:pathLst>
                <a:path w="727075" h="1453514">
                  <a:moveTo>
                    <a:pt x="726567" y="1453133"/>
                  </a:moveTo>
                  <a:lnTo>
                    <a:pt x="678789" y="1451588"/>
                  </a:lnTo>
                  <a:lnTo>
                    <a:pt x="631838" y="1447016"/>
                  </a:lnTo>
                  <a:lnTo>
                    <a:pt x="585808" y="1439513"/>
                  </a:lnTo>
                  <a:lnTo>
                    <a:pt x="540796" y="1429175"/>
                  </a:lnTo>
                  <a:lnTo>
                    <a:pt x="496897" y="1416097"/>
                  </a:lnTo>
                  <a:lnTo>
                    <a:pt x="454206" y="1400375"/>
                  </a:lnTo>
                  <a:lnTo>
                    <a:pt x="412820" y="1382105"/>
                  </a:lnTo>
                  <a:lnTo>
                    <a:pt x="372834" y="1361383"/>
                  </a:lnTo>
                  <a:lnTo>
                    <a:pt x="334344" y="1338303"/>
                  </a:lnTo>
                  <a:lnTo>
                    <a:pt x="297445" y="1312962"/>
                  </a:lnTo>
                  <a:lnTo>
                    <a:pt x="262233" y="1285456"/>
                  </a:lnTo>
                  <a:lnTo>
                    <a:pt x="228804" y="1255879"/>
                  </a:lnTo>
                  <a:lnTo>
                    <a:pt x="197254" y="1224329"/>
                  </a:lnTo>
                  <a:lnTo>
                    <a:pt x="167677" y="1190900"/>
                  </a:lnTo>
                  <a:lnTo>
                    <a:pt x="140171" y="1155688"/>
                  </a:lnTo>
                  <a:lnTo>
                    <a:pt x="114830" y="1118789"/>
                  </a:lnTo>
                  <a:lnTo>
                    <a:pt x="91750" y="1080299"/>
                  </a:lnTo>
                  <a:lnTo>
                    <a:pt x="71028" y="1040313"/>
                  </a:lnTo>
                  <a:lnTo>
                    <a:pt x="52758" y="998927"/>
                  </a:lnTo>
                  <a:lnTo>
                    <a:pt x="37036" y="956236"/>
                  </a:lnTo>
                  <a:lnTo>
                    <a:pt x="23958" y="912337"/>
                  </a:lnTo>
                  <a:lnTo>
                    <a:pt x="13620" y="867325"/>
                  </a:lnTo>
                  <a:lnTo>
                    <a:pt x="6117" y="821295"/>
                  </a:lnTo>
                  <a:lnTo>
                    <a:pt x="1545" y="774344"/>
                  </a:lnTo>
                  <a:lnTo>
                    <a:pt x="0" y="726566"/>
                  </a:lnTo>
                  <a:lnTo>
                    <a:pt x="1545" y="678803"/>
                  </a:lnTo>
                  <a:lnTo>
                    <a:pt x="6117" y="631864"/>
                  </a:lnTo>
                  <a:lnTo>
                    <a:pt x="13620" y="585844"/>
                  </a:lnTo>
                  <a:lnTo>
                    <a:pt x="23958" y="540839"/>
                  </a:lnTo>
                  <a:lnTo>
                    <a:pt x="37036" y="496945"/>
                  </a:lnTo>
                  <a:lnTo>
                    <a:pt x="52758" y="454259"/>
                  </a:lnTo>
                  <a:lnTo>
                    <a:pt x="71028" y="412875"/>
                  </a:lnTo>
                  <a:lnTo>
                    <a:pt x="91750" y="372890"/>
                  </a:lnTo>
                  <a:lnTo>
                    <a:pt x="114830" y="334400"/>
                  </a:lnTo>
                  <a:lnTo>
                    <a:pt x="140171" y="297500"/>
                  </a:lnTo>
                  <a:lnTo>
                    <a:pt x="167677" y="262286"/>
                  </a:lnTo>
                  <a:lnTo>
                    <a:pt x="197254" y="228853"/>
                  </a:lnTo>
                  <a:lnTo>
                    <a:pt x="228804" y="197299"/>
                  </a:lnTo>
                  <a:lnTo>
                    <a:pt x="262233" y="167719"/>
                  </a:lnTo>
                  <a:lnTo>
                    <a:pt x="297445" y="140207"/>
                  </a:lnTo>
                  <a:lnTo>
                    <a:pt x="334344" y="114862"/>
                  </a:lnTo>
                  <a:lnTo>
                    <a:pt x="372834" y="91777"/>
                  </a:lnTo>
                  <a:lnTo>
                    <a:pt x="412820" y="71049"/>
                  </a:lnTo>
                  <a:lnTo>
                    <a:pt x="454206" y="52774"/>
                  </a:lnTo>
                  <a:lnTo>
                    <a:pt x="496897" y="37048"/>
                  </a:lnTo>
                  <a:lnTo>
                    <a:pt x="540796" y="23966"/>
                  </a:lnTo>
                  <a:lnTo>
                    <a:pt x="585808" y="13624"/>
                  </a:lnTo>
                  <a:lnTo>
                    <a:pt x="631838" y="6119"/>
                  </a:lnTo>
                  <a:lnTo>
                    <a:pt x="678789" y="1545"/>
                  </a:lnTo>
                  <a:lnTo>
                    <a:pt x="726567" y="0"/>
                  </a:lnTo>
                  <a:lnTo>
                    <a:pt x="726567" y="181610"/>
                  </a:lnTo>
                  <a:lnTo>
                    <a:pt x="679543" y="183610"/>
                  </a:lnTo>
                  <a:lnTo>
                    <a:pt x="633631" y="189501"/>
                  </a:lnTo>
                  <a:lnTo>
                    <a:pt x="588993" y="199120"/>
                  </a:lnTo>
                  <a:lnTo>
                    <a:pt x="545794" y="212304"/>
                  </a:lnTo>
                  <a:lnTo>
                    <a:pt x="504197" y="228888"/>
                  </a:lnTo>
                  <a:lnTo>
                    <a:pt x="464365" y="248710"/>
                  </a:lnTo>
                  <a:lnTo>
                    <a:pt x="426462" y="271605"/>
                  </a:lnTo>
                  <a:lnTo>
                    <a:pt x="390651" y="297410"/>
                  </a:lnTo>
                  <a:lnTo>
                    <a:pt x="357097" y="325962"/>
                  </a:lnTo>
                  <a:lnTo>
                    <a:pt x="325962" y="357097"/>
                  </a:lnTo>
                  <a:lnTo>
                    <a:pt x="297410" y="390651"/>
                  </a:lnTo>
                  <a:lnTo>
                    <a:pt x="271605" y="426462"/>
                  </a:lnTo>
                  <a:lnTo>
                    <a:pt x="248710" y="464365"/>
                  </a:lnTo>
                  <a:lnTo>
                    <a:pt x="228888" y="504197"/>
                  </a:lnTo>
                  <a:lnTo>
                    <a:pt x="212304" y="545794"/>
                  </a:lnTo>
                  <a:lnTo>
                    <a:pt x="199120" y="588993"/>
                  </a:lnTo>
                  <a:lnTo>
                    <a:pt x="189501" y="633631"/>
                  </a:lnTo>
                  <a:lnTo>
                    <a:pt x="183610" y="679543"/>
                  </a:lnTo>
                  <a:lnTo>
                    <a:pt x="181610" y="726566"/>
                  </a:lnTo>
                  <a:lnTo>
                    <a:pt x="183610" y="773590"/>
                  </a:lnTo>
                  <a:lnTo>
                    <a:pt x="189501" y="819502"/>
                  </a:lnTo>
                  <a:lnTo>
                    <a:pt x="199120" y="864140"/>
                  </a:lnTo>
                  <a:lnTo>
                    <a:pt x="212304" y="907339"/>
                  </a:lnTo>
                  <a:lnTo>
                    <a:pt x="228888" y="948936"/>
                  </a:lnTo>
                  <a:lnTo>
                    <a:pt x="248710" y="988768"/>
                  </a:lnTo>
                  <a:lnTo>
                    <a:pt x="271605" y="1026671"/>
                  </a:lnTo>
                  <a:lnTo>
                    <a:pt x="297410" y="1062482"/>
                  </a:lnTo>
                  <a:lnTo>
                    <a:pt x="325962" y="1096036"/>
                  </a:lnTo>
                  <a:lnTo>
                    <a:pt x="357097" y="1127171"/>
                  </a:lnTo>
                  <a:lnTo>
                    <a:pt x="390651" y="1155723"/>
                  </a:lnTo>
                  <a:lnTo>
                    <a:pt x="426462" y="1181528"/>
                  </a:lnTo>
                  <a:lnTo>
                    <a:pt x="464365" y="1204423"/>
                  </a:lnTo>
                  <a:lnTo>
                    <a:pt x="504197" y="1224245"/>
                  </a:lnTo>
                  <a:lnTo>
                    <a:pt x="545794" y="1240829"/>
                  </a:lnTo>
                  <a:lnTo>
                    <a:pt x="588993" y="1254013"/>
                  </a:lnTo>
                  <a:lnTo>
                    <a:pt x="633631" y="1263632"/>
                  </a:lnTo>
                  <a:lnTo>
                    <a:pt x="679543" y="1269523"/>
                  </a:lnTo>
                  <a:lnTo>
                    <a:pt x="726567" y="1271523"/>
                  </a:lnTo>
                  <a:lnTo>
                    <a:pt x="726567" y="145313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55494" y="2626309"/>
            <a:ext cx="332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404040"/>
                </a:solidFill>
                <a:latin typeface="Arial"/>
                <a:cs typeface="Arial"/>
              </a:rPr>
              <a:t>50%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2564" y="2849839"/>
            <a:ext cx="440069" cy="30016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54072" y="3207512"/>
            <a:ext cx="77978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Arial"/>
                <a:cs typeface="Arial"/>
              </a:rPr>
              <a:t>Entrevistas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887516" y="2405633"/>
            <a:ext cx="1463040" cy="1472565"/>
            <a:chOff x="4887516" y="2405633"/>
            <a:chExt cx="1463040" cy="1472565"/>
          </a:xfrm>
        </p:grpSpPr>
        <p:sp>
          <p:nvSpPr>
            <p:cNvPr id="16" name="object 16"/>
            <p:cNvSpPr/>
            <p:nvPr/>
          </p:nvSpPr>
          <p:spPr>
            <a:xfrm>
              <a:off x="5623687" y="2415158"/>
              <a:ext cx="727075" cy="1076960"/>
            </a:xfrm>
            <a:custGeom>
              <a:avLst/>
              <a:gdLst/>
              <a:ahLst/>
              <a:cxnLst/>
              <a:rect l="l" t="t" r="r" b="b"/>
              <a:pathLst>
                <a:path w="727075" h="1076960">
                  <a:moveTo>
                    <a:pt x="0" y="0"/>
                  </a:moveTo>
                  <a:lnTo>
                    <a:pt x="0" y="181610"/>
                  </a:lnTo>
                  <a:lnTo>
                    <a:pt x="54842" y="184380"/>
                  </a:lnTo>
                  <a:lnTo>
                    <a:pt x="108917" y="192619"/>
                  </a:lnTo>
                  <a:lnTo>
                    <a:pt x="161821" y="206216"/>
                  </a:lnTo>
                  <a:lnTo>
                    <a:pt x="213152" y="225062"/>
                  </a:lnTo>
                  <a:lnTo>
                    <a:pt x="262509" y="249046"/>
                  </a:lnTo>
                  <a:lnTo>
                    <a:pt x="302736" y="273458"/>
                  </a:lnTo>
                  <a:lnTo>
                    <a:pt x="340117" y="300744"/>
                  </a:lnTo>
                  <a:lnTo>
                    <a:pt x="374587" y="330681"/>
                  </a:lnTo>
                  <a:lnTo>
                    <a:pt x="406081" y="363049"/>
                  </a:lnTo>
                  <a:lnTo>
                    <a:pt x="434535" y="397625"/>
                  </a:lnTo>
                  <a:lnTo>
                    <a:pt x="459884" y="434186"/>
                  </a:lnTo>
                  <a:lnTo>
                    <a:pt x="482064" y="472511"/>
                  </a:lnTo>
                  <a:lnTo>
                    <a:pt x="501009" y="512377"/>
                  </a:lnTo>
                  <a:lnTo>
                    <a:pt x="516657" y="553562"/>
                  </a:lnTo>
                  <a:lnTo>
                    <a:pt x="528942" y="595843"/>
                  </a:lnTo>
                  <a:lnTo>
                    <a:pt x="537799" y="639000"/>
                  </a:lnTo>
                  <a:lnTo>
                    <a:pt x="543164" y="682809"/>
                  </a:lnTo>
                  <a:lnTo>
                    <a:pt x="544972" y="727048"/>
                  </a:lnTo>
                  <a:lnTo>
                    <a:pt x="543159" y="771495"/>
                  </a:lnTo>
                  <a:lnTo>
                    <a:pt x="537661" y="815928"/>
                  </a:lnTo>
                  <a:lnTo>
                    <a:pt x="528412" y="860125"/>
                  </a:lnTo>
                  <a:lnTo>
                    <a:pt x="515349" y="903863"/>
                  </a:lnTo>
                  <a:lnTo>
                    <a:pt x="498406" y="946921"/>
                  </a:lnTo>
                  <a:lnTo>
                    <a:pt x="477520" y="989076"/>
                  </a:lnTo>
                  <a:lnTo>
                    <a:pt x="636651" y="1076578"/>
                  </a:lnTo>
                  <a:lnTo>
                    <a:pt x="660186" y="1029865"/>
                  </a:lnTo>
                  <a:lnTo>
                    <a:pt x="680247" y="981729"/>
                  </a:lnTo>
                  <a:lnTo>
                    <a:pt x="696780" y="932367"/>
                  </a:lnTo>
                  <a:lnTo>
                    <a:pt x="709731" y="881975"/>
                  </a:lnTo>
                  <a:lnTo>
                    <a:pt x="719049" y="830746"/>
                  </a:lnTo>
                  <a:lnTo>
                    <a:pt x="724678" y="778879"/>
                  </a:lnTo>
                  <a:lnTo>
                    <a:pt x="726566" y="726566"/>
                  </a:lnTo>
                  <a:lnTo>
                    <a:pt x="725021" y="678803"/>
                  </a:lnTo>
                  <a:lnTo>
                    <a:pt x="720447" y="631864"/>
                  </a:lnTo>
                  <a:lnTo>
                    <a:pt x="712942" y="585844"/>
                  </a:lnTo>
                  <a:lnTo>
                    <a:pt x="702600" y="540839"/>
                  </a:lnTo>
                  <a:lnTo>
                    <a:pt x="689518" y="496945"/>
                  </a:lnTo>
                  <a:lnTo>
                    <a:pt x="673792" y="454259"/>
                  </a:lnTo>
                  <a:lnTo>
                    <a:pt x="655517" y="412875"/>
                  </a:lnTo>
                  <a:lnTo>
                    <a:pt x="634789" y="372890"/>
                  </a:lnTo>
                  <a:lnTo>
                    <a:pt x="611704" y="334400"/>
                  </a:lnTo>
                  <a:lnTo>
                    <a:pt x="586359" y="297500"/>
                  </a:lnTo>
                  <a:lnTo>
                    <a:pt x="558847" y="262286"/>
                  </a:lnTo>
                  <a:lnTo>
                    <a:pt x="529267" y="228853"/>
                  </a:lnTo>
                  <a:lnTo>
                    <a:pt x="497713" y="197299"/>
                  </a:lnTo>
                  <a:lnTo>
                    <a:pt x="464280" y="167719"/>
                  </a:lnTo>
                  <a:lnTo>
                    <a:pt x="429066" y="140207"/>
                  </a:lnTo>
                  <a:lnTo>
                    <a:pt x="392166" y="114862"/>
                  </a:lnTo>
                  <a:lnTo>
                    <a:pt x="353676" y="91777"/>
                  </a:lnTo>
                  <a:lnTo>
                    <a:pt x="313691" y="71049"/>
                  </a:lnTo>
                  <a:lnTo>
                    <a:pt x="272307" y="52774"/>
                  </a:lnTo>
                  <a:lnTo>
                    <a:pt x="229621" y="37048"/>
                  </a:lnTo>
                  <a:lnTo>
                    <a:pt x="185727" y="23966"/>
                  </a:lnTo>
                  <a:lnTo>
                    <a:pt x="140722" y="13624"/>
                  </a:lnTo>
                  <a:lnTo>
                    <a:pt x="94702" y="6119"/>
                  </a:lnTo>
                  <a:lnTo>
                    <a:pt x="47763" y="1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97041" y="2415158"/>
              <a:ext cx="1363345" cy="1453515"/>
            </a:xfrm>
            <a:custGeom>
              <a:avLst/>
              <a:gdLst/>
              <a:ahLst/>
              <a:cxnLst/>
              <a:rect l="l" t="t" r="r" b="b"/>
              <a:pathLst>
                <a:path w="1363345" h="1453514">
                  <a:moveTo>
                    <a:pt x="726645" y="0"/>
                  </a:moveTo>
                  <a:lnTo>
                    <a:pt x="677219" y="1676"/>
                  </a:lnTo>
                  <a:lnTo>
                    <a:pt x="628426" y="6652"/>
                  </a:lnTo>
                  <a:lnTo>
                    <a:pt x="580406" y="14845"/>
                  </a:lnTo>
                  <a:lnTo>
                    <a:pt x="533300" y="26171"/>
                  </a:lnTo>
                  <a:lnTo>
                    <a:pt x="487245" y="40550"/>
                  </a:lnTo>
                  <a:lnTo>
                    <a:pt x="442382" y="57897"/>
                  </a:lnTo>
                  <a:lnTo>
                    <a:pt x="398850" y="78132"/>
                  </a:lnTo>
                  <a:lnTo>
                    <a:pt x="356789" y="101171"/>
                  </a:lnTo>
                  <a:lnTo>
                    <a:pt x="316339" y="126932"/>
                  </a:lnTo>
                  <a:lnTo>
                    <a:pt x="277638" y="155333"/>
                  </a:lnTo>
                  <a:lnTo>
                    <a:pt x="240827" y="186291"/>
                  </a:lnTo>
                  <a:lnTo>
                    <a:pt x="206044" y="219723"/>
                  </a:lnTo>
                  <a:lnTo>
                    <a:pt x="173430" y="255549"/>
                  </a:lnTo>
                  <a:lnTo>
                    <a:pt x="143124" y="293684"/>
                  </a:lnTo>
                  <a:lnTo>
                    <a:pt x="115266" y="334047"/>
                  </a:lnTo>
                  <a:lnTo>
                    <a:pt x="89994" y="376554"/>
                  </a:lnTo>
                  <a:lnTo>
                    <a:pt x="68336" y="419165"/>
                  </a:lnTo>
                  <a:lnTo>
                    <a:pt x="49727" y="462509"/>
                  </a:lnTo>
                  <a:lnTo>
                    <a:pt x="34130" y="506458"/>
                  </a:lnTo>
                  <a:lnTo>
                    <a:pt x="21507" y="550882"/>
                  </a:lnTo>
                  <a:lnTo>
                    <a:pt x="11820" y="595650"/>
                  </a:lnTo>
                  <a:lnTo>
                    <a:pt x="5032" y="640632"/>
                  </a:lnTo>
                  <a:lnTo>
                    <a:pt x="1104" y="685700"/>
                  </a:lnTo>
                  <a:lnTo>
                    <a:pt x="0" y="730722"/>
                  </a:lnTo>
                  <a:lnTo>
                    <a:pt x="1680" y="775568"/>
                  </a:lnTo>
                  <a:lnTo>
                    <a:pt x="6109" y="820110"/>
                  </a:lnTo>
                  <a:lnTo>
                    <a:pt x="13248" y="864216"/>
                  </a:lnTo>
                  <a:lnTo>
                    <a:pt x="23059" y="907757"/>
                  </a:lnTo>
                  <a:lnTo>
                    <a:pt x="35505" y="950602"/>
                  </a:lnTo>
                  <a:lnTo>
                    <a:pt x="50547" y="992623"/>
                  </a:lnTo>
                  <a:lnTo>
                    <a:pt x="68149" y="1033688"/>
                  </a:lnTo>
                  <a:lnTo>
                    <a:pt x="88273" y="1073668"/>
                  </a:lnTo>
                  <a:lnTo>
                    <a:pt x="110880" y="1112434"/>
                  </a:lnTo>
                  <a:lnTo>
                    <a:pt x="135933" y="1149854"/>
                  </a:lnTo>
                  <a:lnTo>
                    <a:pt x="163395" y="1185799"/>
                  </a:lnTo>
                  <a:lnTo>
                    <a:pt x="193228" y="1220139"/>
                  </a:lnTo>
                  <a:lnTo>
                    <a:pt x="225394" y="1252745"/>
                  </a:lnTo>
                  <a:lnTo>
                    <a:pt x="259855" y="1283485"/>
                  </a:lnTo>
                  <a:lnTo>
                    <a:pt x="296573" y="1312231"/>
                  </a:lnTo>
                  <a:lnTo>
                    <a:pt x="335512" y="1338852"/>
                  </a:lnTo>
                  <a:lnTo>
                    <a:pt x="376633" y="1363217"/>
                  </a:lnTo>
                  <a:lnTo>
                    <a:pt x="419243" y="1384876"/>
                  </a:lnTo>
                  <a:lnTo>
                    <a:pt x="462588" y="1403484"/>
                  </a:lnTo>
                  <a:lnTo>
                    <a:pt x="506537" y="1419081"/>
                  </a:lnTo>
                  <a:lnTo>
                    <a:pt x="550960" y="1431705"/>
                  </a:lnTo>
                  <a:lnTo>
                    <a:pt x="595728" y="1441392"/>
                  </a:lnTo>
                  <a:lnTo>
                    <a:pt x="640711" y="1448180"/>
                  </a:lnTo>
                  <a:lnTo>
                    <a:pt x="685778" y="1452108"/>
                  </a:lnTo>
                  <a:lnTo>
                    <a:pt x="730800" y="1453212"/>
                  </a:lnTo>
                  <a:lnTo>
                    <a:pt x="775647" y="1451531"/>
                  </a:lnTo>
                  <a:lnTo>
                    <a:pt x="820188" y="1447103"/>
                  </a:lnTo>
                  <a:lnTo>
                    <a:pt x="864294" y="1439964"/>
                  </a:lnTo>
                  <a:lnTo>
                    <a:pt x="907835" y="1430153"/>
                  </a:lnTo>
                  <a:lnTo>
                    <a:pt x="950681" y="1417707"/>
                  </a:lnTo>
                  <a:lnTo>
                    <a:pt x="992701" y="1402664"/>
                  </a:lnTo>
                  <a:lnTo>
                    <a:pt x="1033767" y="1385063"/>
                  </a:lnTo>
                  <a:lnTo>
                    <a:pt x="1073747" y="1364939"/>
                  </a:lnTo>
                  <a:lnTo>
                    <a:pt x="1112512" y="1342332"/>
                  </a:lnTo>
                  <a:lnTo>
                    <a:pt x="1149932" y="1317278"/>
                  </a:lnTo>
                  <a:lnTo>
                    <a:pt x="1185878" y="1289816"/>
                  </a:lnTo>
                  <a:lnTo>
                    <a:pt x="1220218" y="1259984"/>
                  </a:lnTo>
                  <a:lnTo>
                    <a:pt x="1252823" y="1227818"/>
                  </a:lnTo>
                  <a:lnTo>
                    <a:pt x="1283564" y="1193357"/>
                  </a:lnTo>
                  <a:lnTo>
                    <a:pt x="1312309" y="1156638"/>
                  </a:lnTo>
                  <a:lnTo>
                    <a:pt x="1338930" y="1117699"/>
                  </a:lnTo>
                  <a:lnTo>
                    <a:pt x="1363296" y="1076578"/>
                  </a:lnTo>
                  <a:lnTo>
                    <a:pt x="1204165" y="989076"/>
                  </a:lnTo>
                  <a:lnTo>
                    <a:pt x="1178449" y="1031236"/>
                  </a:lnTo>
                  <a:lnTo>
                    <a:pt x="1149346" y="1070499"/>
                  </a:lnTo>
                  <a:lnTo>
                    <a:pt x="1117105" y="1106717"/>
                  </a:lnTo>
                  <a:lnTo>
                    <a:pt x="1081972" y="1139745"/>
                  </a:lnTo>
                  <a:lnTo>
                    <a:pt x="1044198" y="1169435"/>
                  </a:lnTo>
                  <a:lnTo>
                    <a:pt x="1004029" y="1195641"/>
                  </a:lnTo>
                  <a:lnTo>
                    <a:pt x="961715" y="1218217"/>
                  </a:lnTo>
                  <a:lnTo>
                    <a:pt x="917503" y="1237017"/>
                  </a:lnTo>
                  <a:lnTo>
                    <a:pt x="871641" y="1251894"/>
                  </a:lnTo>
                  <a:lnTo>
                    <a:pt x="824379" y="1262702"/>
                  </a:lnTo>
                  <a:lnTo>
                    <a:pt x="775964" y="1269294"/>
                  </a:lnTo>
                  <a:lnTo>
                    <a:pt x="726645" y="1271523"/>
                  </a:lnTo>
                  <a:lnTo>
                    <a:pt x="679622" y="1269523"/>
                  </a:lnTo>
                  <a:lnTo>
                    <a:pt x="633709" y="1263632"/>
                  </a:lnTo>
                  <a:lnTo>
                    <a:pt x="589072" y="1254013"/>
                  </a:lnTo>
                  <a:lnTo>
                    <a:pt x="545873" y="1240829"/>
                  </a:lnTo>
                  <a:lnTo>
                    <a:pt x="504275" y="1224245"/>
                  </a:lnTo>
                  <a:lnTo>
                    <a:pt x="464443" y="1204423"/>
                  </a:lnTo>
                  <a:lnTo>
                    <a:pt x="426540" y="1181528"/>
                  </a:lnTo>
                  <a:lnTo>
                    <a:pt x="390730" y="1155723"/>
                  </a:lnTo>
                  <a:lnTo>
                    <a:pt x="357176" y="1127171"/>
                  </a:lnTo>
                  <a:lnTo>
                    <a:pt x="326041" y="1096036"/>
                  </a:lnTo>
                  <a:lnTo>
                    <a:pt x="297489" y="1062482"/>
                  </a:lnTo>
                  <a:lnTo>
                    <a:pt x="271683" y="1026671"/>
                  </a:lnTo>
                  <a:lnTo>
                    <a:pt x="248788" y="988768"/>
                  </a:lnTo>
                  <a:lnTo>
                    <a:pt x="228967" y="948936"/>
                  </a:lnTo>
                  <a:lnTo>
                    <a:pt x="212383" y="907339"/>
                  </a:lnTo>
                  <a:lnTo>
                    <a:pt x="199199" y="864140"/>
                  </a:lnTo>
                  <a:lnTo>
                    <a:pt x="189580" y="819502"/>
                  </a:lnTo>
                  <a:lnTo>
                    <a:pt x="183688" y="773590"/>
                  </a:lnTo>
                  <a:lnTo>
                    <a:pt x="181688" y="726566"/>
                  </a:lnTo>
                  <a:lnTo>
                    <a:pt x="183688" y="679543"/>
                  </a:lnTo>
                  <a:lnTo>
                    <a:pt x="189580" y="633631"/>
                  </a:lnTo>
                  <a:lnTo>
                    <a:pt x="199199" y="588993"/>
                  </a:lnTo>
                  <a:lnTo>
                    <a:pt x="212383" y="545794"/>
                  </a:lnTo>
                  <a:lnTo>
                    <a:pt x="228967" y="504197"/>
                  </a:lnTo>
                  <a:lnTo>
                    <a:pt x="248788" y="464365"/>
                  </a:lnTo>
                  <a:lnTo>
                    <a:pt x="271683" y="426462"/>
                  </a:lnTo>
                  <a:lnTo>
                    <a:pt x="297489" y="390651"/>
                  </a:lnTo>
                  <a:lnTo>
                    <a:pt x="326041" y="357097"/>
                  </a:lnTo>
                  <a:lnTo>
                    <a:pt x="357176" y="325962"/>
                  </a:lnTo>
                  <a:lnTo>
                    <a:pt x="390730" y="297410"/>
                  </a:lnTo>
                  <a:lnTo>
                    <a:pt x="426540" y="271605"/>
                  </a:lnTo>
                  <a:lnTo>
                    <a:pt x="464443" y="248710"/>
                  </a:lnTo>
                  <a:lnTo>
                    <a:pt x="504275" y="228888"/>
                  </a:lnTo>
                  <a:lnTo>
                    <a:pt x="545873" y="212304"/>
                  </a:lnTo>
                  <a:lnTo>
                    <a:pt x="589072" y="199120"/>
                  </a:lnTo>
                  <a:lnTo>
                    <a:pt x="633709" y="189501"/>
                  </a:lnTo>
                  <a:lnTo>
                    <a:pt x="679622" y="183610"/>
                  </a:lnTo>
                  <a:lnTo>
                    <a:pt x="726645" y="181610"/>
                  </a:lnTo>
                  <a:lnTo>
                    <a:pt x="726645" y="0"/>
                  </a:lnTo>
                  <a:close/>
                </a:path>
              </a:pathLst>
            </a:custGeom>
            <a:solidFill>
              <a:srgbClr val="DF6F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97041" y="2415158"/>
              <a:ext cx="1363345" cy="1453515"/>
            </a:xfrm>
            <a:custGeom>
              <a:avLst/>
              <a:gdLst/>
              <a:ahLst/>
              <a:cxnLst/>
              <a:rect l="l" t="t" r="r" b="b"/>
              <a:pathLst>
                <a:path w="1363345" h="1453514">
                  <a:moveTo>
                    <a:pt x="1363296" y="1076578"/>
                  </a:moveTo>
                  <a:lnTo>
                    <a:pt x="1338930" y="1117699"/>
                  </a:lnTo>
                  <a:lnTo>
                    <a:pt x="1312309" y="1156638"/>
                  </a:lnTo>
                  <a:lnTo>
                    <a:pt x="1283564" y="1193357"/>
                  </a:lnTo>
                  <a:lnTo>
                    <a:pt x="1252823" y="1227818"/>
                  </a:lnTo>
                  <a:lnTo>
                    <a:pt x="1220218" y="1259984"/>
                  </a:lnTo>
                  <a:lnTo>
                    <a:pt x="1185878" y="1289816"/>
                  </a:lnTo>
                  <a:lnTo>
                    <a:pt x="1149932" y="1317278"/>
                  </a:lnTo>
                  <a:lnTo>
                    <a:pt x="1112512" y="1342332"/>
                  </a:lnTo>
                  <a:lnTo>
                    <a:pt x="1073747" y="1364939"/>
                  </a:lnTo>
                  <a:lnTo>
                    <a:pt x="1033767" y="1385063"/>
                  </a:lnTo>
                  <a:lnTo>
                    <a:pt x="992701" y="1402664"/>
                  </a:lnTo>
                  <a:lnTo>
                    <a:pt x="950681" y="1417707"/>
                  </a:lnTo>
                  <a:lnTo>
                    <a:pt x="907835" y="1430153"/>
                  </a:lnTo>
                  <a:lnTo>
                    <a:pt x="864294" y="1439964"/>
                  </a:lnTo>
                  <a:lnTo>
                    <a:pt x="820188" y="1447103"/>
                  </a:lnTo>
                  <a:lnTo>
                    <a:pt x="775647" y="1451531"/>
                  </a:lnTo>
                  <a:lnTo>
                    <a:pt x="730800" y="1453212"/>
                  </a:lnTo>
                  <a:lnTo>
                    <a:pt x="685778" y="1452108"/>
                  </a:lnTo>
                  <a:lnTo>
                    <a:pt x="640711" y="1448180"/>
                  </a:lnTo>
                  <a:lnTo>
                    <a:pt x="595728" y="1441392"/>
                  </a:lnTo>
                  <a:lnTo>
                    <a:pt x="550960" y="1431705"/>
                  </a:lnTo>
                  <a:lnTo>
                    <a:pt x="506537" y="1419081"/>
                  </a:lnTo>
                  <a:lnTo>
                    <a:pt x="462588" y="1403484"/>
                  </a:lnTo>
                  <a:lnTo>
                    <a:pt x="419243" y="1384876"/>
                  </a:lnTo>
                  <a:lnTo>
                    <a:pt x="376633" y="1363217"/>
                  </a:lnTo>
                  <a:lnTo>
                    <a:pt x="335512" y="1338852"/>
                  </a:lnTo>
                  <a:lnTo>
                    <a:pt x="296573" y="1312231"/>
                  </a:lnTo>
                  <a:lnTo>
                    <a:pt x="259855" y="1283485"/>
                  </a:lnTo>
                  <a:lnTo>
                    <a:pt x="225394" y="1252745"/>
                  </a:lnTo>
                  <a:lnTo>
                    <a:pt x="193228" y="1220139"/>
                  </a:lnTo>
                  <a:lnTo>
                    <a:pt x="163395" y="1185799"/>
                  </a:lnTo>
                  <a:lnTo>
                    <a:pt x="135933" y="1149854"/>
                  </a:lnTo>
                  <a:lnTo>
                    <a:pt x="110880" y="1112434"/>
                  </a:lnTo>
                  <a:lnTo>
                    <a:pt x="88273" y="1073668"/>
                  </a:lnTo>
                  <a:lnTo>
                    <a:pt x="68149" y="1033688"/>
                  </a:lnTo>
                  <a:lnTo>
                    <a:pt x="50547" y="992623"/>
                  </a:lnTo>
                  <a:lnTo>
                    <a:pt x="35505" y="950602"/>
                  </a:lnTo>
                  <a:lnTo>
                    <a:pt x="23059" y="907757"/>
                  </a:lnTo>
                  <a:lnTo>
                    <a:pt x="13248" y="864216"/>
                  </a:lnTo>
                  <a:lnTo>
                    <a:pt x="6109" y="820110"/>
                  </a:lnTo>
                  <a:lnTo>
                    <a:pt x="1680" y="775568"/>
                  </a:lnTo>
                  <a:lnTo>
                    <a:pt x="0" y="730722"/>
                  </a:lnTo>
                  <a:lnTo>
                    <a:pt x="1104" y="685700"/>
                  </a:lnTo>
                  <a:lnTo>
                    <a:pt x="5032" y="640632"/>
                  </a:lnTo>
                  <a:lnTo>
                    <a:pt x="11820" y="595650"/>
                  </a:lnTo>
                  <a:lnTo>
                    <a:pt x="21507" y="550882"/>
                  </a:lnTo>
                  <a:lnTo>
                    <a:pt x="34130" y="506458"/>
                  </a:lnTo>
                  <a:lnTo>
                    <a:pt x="49727" y="462509"/>
                  </a:lnTo>
                  <a:lnTo>
                    <a:pt x="68336" y="419165"/>
                  </a:lnTo>
                  <a:lnTo>
                    <a:pt x="89994" y="376554"/>
                  </a:lnTo>
                  <a:lnTo>
                    <a:pt x="115266" y="334047"/>
                  </a:lnTo>
                  <a:lnTo>
                    <a:pt x="143124" y="293684"/>
                  </a:lnTo>
                  <a:lnTo>
                    <a:pt x="173430" y="255549"/>
                  </a:lnTo>
                  <a:lnTo>
                    <a:pt x="206044" y="219723"/>
                  </a:lnTo>
                  <a:lnTo>
                    <a:pt x="240827" y="186291"/>
                  </a:lnTo>
                  <a:lnTo>
                    <a:pt x="277638" y="155333"/>
                  </a:lnTo>
                  <a:lnTo>
                    <a:pt x="316339" y="126932"/>
                  </a:lnTo>
                  <a:lnTo>
                    <a:pt x="356789" y="101171"/>
                  </a:lnTo>
                  <a:lnTo>
                    <a:pt x="398850" y="78132"/>
                  </a:lnTo>
                  <a:lnTo>
                    <a:pt x="442382" y="57897"/>
                  </a:lnTo>
                  <a:lnTo>
                    <a:pt x="487245" y="40550"/>
                  </a:lnTo>
                  <a:lnTo>
                    <a:pt x="533300" y="26171"/>
                  </a:lnTo>
                  <a:lnTo>
                    <a:pt x="580406" y="14845"/>
                  </a:lnTo>
                  <a:lnTo>
                    <a:pt x="628426" y="6652"/>
                  </a:lnTo>
                  <a:lnTo>
                    <a:pt x="677219" y="1676"/>
                  </a:lnTo>
                  <a:lnTo>
                    <a:pt x="726645" y="0"/>
                  </a:lnTo>
                  <a:lnTo>
                    <a:pt x="726645" y="181610"/>
                  </a:lnTo>
                  <a:lnTo>
                    <a:pt x="679622" y="183610"/>
                  </a:lnTo>
                  <a:lnTo>
                    <a:pt x="633709" y="189501"/>
                  </a:lnTo>
                  <a:lnTo>
                    <a:pt x="589072" y="199120"/>
                  </a:lnTo>
                  <a:lnTo>
                    <a:pt x="545873" y="212304"/>
                  </a:lnTo>
                  <a:lnTo>
                    <a:pt x="504275" y="228888"/>
                  </a:lnTo>
                  <a:lnTo>
                    <a:pt x="464443" y="248710"/>
                  </a:lnTo>
                  <a:lnTo>
                    <a:pt x="426540" y="271605"/>
                  </a:lnTo>
                  <a:lnTo>
                    <a:pt x="390730" y="297410"/>
                  </a:lnTo>
                  <a:lnTo>
                    <a:pt x="357176" y="325962"/>
                  </a:lnTo>
                  <a:lnTo>
                    <a:pt x="326041" y="357097"/>
                  </a:lnTo>
                  <a:lnTo>
                    <a:pt x="297489" y="390651"/>
                  </a:lnTo>
                  <a:lnTo>
                    <a:pt x="271683" y="426462"/>
                  </a:lnTo>
                  <a:lnTo>
                    <a:pt x="248788" y="464365"/>
                  </a:lnTo>
                  <a:lnTo>
                    <a:pt x="228967" y="504197"/>
                  </a:lnTo>
                  <a:lnTo>
                    <a:pt x="212383" y="545794"/>
                  </a:lnTo>
                  <a:lnTo>
                    <a:pt x="199199" y="588993"/>
                  </a:lnTo>
                  <a:lnTo>
                    <a:pt x="189580" y="633631"/>
                  </a:lnTo>
                  <a:lnTo>
                    <a:pt x="183688" y="679543"/>
                  </a:lnTo>
                  <a:lnTo>
                    <a:pt x="181688" y="726566"/>
                  </a:lnTo>
                  <a:lnTo>
                    <a:pt x="183688" y="773590"/>
                  </a:lnTo>
                  <a:lnTo>
                    <a:pt x="189580" y="819502"/>
                  </a:lnTo>
                  <a:lnTo>
                    <a:pt x="199199" y="864140"/>
                  </a:lnTo>
                  <a:lnTo>
                    <a:pt x="212383" y="907339"/>
                  </a:lnTo>
                  <a:lnTo>
                    <a:pt x="228967" y="948936"/>
                  </a:lnTo>
                  <a:lnTo>
                    <a:pt x="248788" y="988768"/>
                  </a:lnTo>
                  <a:lnTo>
                    <a:pt x="271683" y="1026671"/>
                  </a:lnTo>
                  <a:lnTo>
                    <a:pt x="297489" y="1062482"/>
                  </a:lnTo>
                  <a:lnTo>
                    <a:pt x="326041" y="1096036"/>
                  </a:lnTo>
                  <a:lnTo>
                    <a:pt x="357176" y="1127171"/>
                  </a:lnTo>
                  <a:lnTo>
                    <a:pt x="390730" y="1155723"/>
                  </a:lnTo>
                  <a:lnTo>
                    <a:pt x="426540" y="1181528"/>
                  </a:lnTo>
                  <a:lnTo>
                    <a:pt x="464443" y="1204423"/>
                  </a:lnTo>
                  <a:lnTo>
                    <a:pt x="504275" y="1224245"/>
                  </a:lnTo>
                  <a:lnTo>
                    <a:pt x="545873" y="1240829"/>
                  </a:lnTo>
                  <a:lnTo>
                    <a:pt x="589072" y="1254013"/>
                  </a:lnTo>
                  <a:lnTo>
                    <a:pt x="633709" y="1263632"/>
                  </a:lnTo>
                  <a:lnTo>
                    <a:pt x="679622" y="1269523"/>
                  </a:lnTo>
                  <a:lnTo>
                    <a:pt x="726645" y="1271523"/>
                  </a:lnTo>
                  <a:lnTo>
                    <a:pt x="775964" y="1269294"/>
                  </a:lnTo>
                  <a:lnTo>
                    <a:pt x="824379" y="1262702"/>
                  </a:lnTo>
                  <a:lnTo>
                    <a:pt x="871641" y="1251894"/>
                  </a:lnTo>
                  <a:lnTo>
                    <a:pt x="917503" y="1237017"/>
                  </a:lnTo>
                  <a:lnTo>
                    <a:pt x="961715" y="1218217"/>
                  </a:lnTo>
                  <a:lnTo>
                    <a:pt x="1004029" y="1195641"/>
                  </a:lnTo>
                  <a:lnTo>
                    <a:pt x="1044198" y="1169435"/>
                  </a:lnTo>
                  <a:lnTo>
                    <a:pt x="1081972" y="1139745"/>
                  </a:lnTo>
                  <a:lnTo>
                    <a:pt x="1117105" y="1106717"/>
                  </a:lnTo>
                  <a:lnTo>
                    <a:pt x="1149346" y="1070499"/>
                  </a:lnTo>
                  <a:lnTo>
                    <a:pt x="1178449" y="1031236"/>
                  </a:lnTo>
                  <a:lnTo>
                    <a:pt x="1204165" y="989076"/>
                  </a:lnTo>
                  <a:lnTo>
                    <a:pt x="1363296" y="107657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31916" y="2632405"/>
            <a:ext cx="3327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404040"/>
                </a:solidFill>
                <a:latin typeface="Arial"/>
                <a:cs typeface="Arial"/>
              </a:rPr>
              <a:t>67%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38165" y="3257169"/>
            <a:ext cx="100076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latin typeface="Arial"/>
                <a:cs typeface="Arial"/>
              </a:rPr>
              <a:t>Cuestionarios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439135" y="2853854"/>
            <a:ext cx="419734" cy="434975"/>
            <a:chOff x="5439135" y="2853854"/>
            <a:chExt cx="419734" cy="43497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4293" y="2912356"/>
              <a:ext cx="354293" cy="25120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39130" y="2853854"/>
              <a:ext cx="337185" cy="434975"/>
            </a:xfrm>
            <a:custGeom>
              <a:avLst/>
              <a:gdLst/>
              <a:ahLst/>
              <a:cxnLst/>
              <a:rect l="l" t="t" r="r" b="b"/>
              <a:pathLst>
                <a:path w="337185" h="434975">
                  <a:moveTo>
                    <a:pt x="192430" y="222745"/>
                  </a:moveTo>
                  <a:lnTo>
                    <a:pt x="65151" y="222745"/>
                  </a:lnTo>
                  <a:lnTo>
                    <a:pt x="65151" y="244475"/>
                  </a:lnTo>
                  <a:lnTo>
                    <a:pt x="170751" y="244475"/>
                  </a:lnTo>
                  <a:lnTo>
                    <a:pt x="192430" y="222745"/>
                  </a:lnTo>
                  <a:close/>
                </a:path>
                <a:path w="337185" h="434975">
                  <a:moveTo>
                    <a:pt x="336651" y="54330"/>
                  </a:moveTo>
                  <a:lnTo>
                    <a:pt x="334937" y="45872"/>
                  </a:lnTo>
                  <a:lnTo>
                    <a:pt x="330288" y="38963"/>
                  </a:lnTo>
                  <a:lnTo>
                    <a:pt x="323380" y="34315"/>
                  </a:lnTo>
                  <a:lnTo>
                    <a:pt x="314921" y="32600"/>
                  </a:lnTo>
                  <a:lnTo>
                    <a:pt x="222618" y="32600"/>
                  </a:lnTo>
                  <a:lnTo>
                    <a:pt x="222618" y="21742"/>
                  </a:lnTo>
                  <a:lnTo>
                    <a:pt x="220916" y="13284"/>
                  </a:lnTo>
                  <a:lnTo>
                    <a:pt x="216255" y="6375"/>
                  </a:lnTo>
                  <a:lnTo>
                    <a:pt x="209359" y="1714"/>
                  </a:lnTo>
                  <a:lnTo>
                    <a:pt x="200901" y="0"/>
                  </a:lnTo>
                  <a:lnTo>
                    <a:pt x="184607" y="0"/>
                  </a:lnTo>
                  <a:lnTo>
                    <a:pt x="184607" y="29032"/>
                  </a:lnTo>
                  <a:lnTo>
                    <a:pt x="184607" y="47040"/>
                  </a:lnTo>
                  <a:lnTo>
                    <a:pt x="177317" y="54330"/>
                  </a:lnTo>
                  <a:lnTo>
                    <a:pt x="159321" y="54330"/>
                  </a:lnTo>
                  <a:lnTo>
                    <a:pt x="152031" y="47040"/>
                  </a:lnTo>
                  <a:lnTo>
                    <a:pt x="151955" y="33693"/>
                  </a:lnTo>
                  <a:lnTo>
                    <a:pt x="153644" y="29502"/>
                  </a:lnTo>
                  <a:lnTo>
                    <a:pt x="159791" y="23368"/>
                  </a:lnTo>
                  <a:lnTo>
                    <a:pt x="163753" y="21742"/>
                  </a:lnTo>
                  <a:lnTo>
                    <a:pt x="177317" y="21742"/>
                  </a:lnTo>
                  <a:lnTo>
                    <a:pt x="184607" y="29032"/>
                  </a:lnTo>
                  <a:lnTo>
                    <a:pt x="184607" y="0"/>
                  </a:lnTo>
                  <a:lnTo>
                    <a:pt x="135737" y="0"/>
                  </a:lnTo>
                  <a:lnTo>
                    <a:pt x="127292" y="1714"/>
                  </a:lnTo>
                  <a:lnTo>
                    <a:pt x="120383" y="6375"/>
                  </a:lnTo>
                  <a:lnTo>
                    <a:pt x="115735" y="13284"/>
                  </a:lnTo>
                  <a:lnTo>
                    <a:pt x="114020" y="21742"/>
                  </a:lnTo>
                  <a:lnTo>
                    <a:pt x="114020" y="32600"/>
                  </a:lnTo>
                  <a:lnTo>
                    <a:pt x="21717" y="32600"/>
                  </a:lnTo>
                  <a:lnTo>
                    <a:pt x="13258" y="34315"/>
                  </a:lnTo>
                  <a:lnTo>
                    <a:pt x="6362" y="38963"/>
                  </a:lnTo>
                  <a:lnTo>
                    <a:pt x="1701" y="45872"/>
                  </a:lnTo>
                  <a:lnTo>
                    <a:pt x="0" y="54330"/>
                  </a:lnTo>
                  <a:lnTo>
                    <a:pt x="0" y="412902"/>
                  </a:lnTo>
                  <a:lnTo>
                    <a:pt x="1701" y="421360"/>
                  </a:lnTo>
                  <a:lnTo>
                    <a:pt x="6362" y="428269"/>
                  </a:lnTo>
                  <a:lnTo>
                    <a:pt x="13258" y="432917"/>
                  </a:lnTo>
                  <a:lnTo>
                    <a:pt x="21717" y="434632"/>
                  </a:lnTo>
                  <a:lnTo>
                    <a:pt x="314921" y="434632"/>
                  </a:lnTo>
                  <a:lnTo>
                    <a:pt x="323380" y="432917"/>
                  </a:lnTo>
                  <a:lnTo>
                    <a:pt x="330288" y="428269"/>
                  </a:lnTo>
                  <a:lnTo>
                    <a:pt x="334937" y="421360"/>
                  </a:lnTo>
                  <a:lnTo>
                    <a:pt x="336651" y="412902"/>
                  </a:lnTo>
                  <a:lnTo>
                    <a:pt x="336651" y="402031"/>
                  </a:lnTo>
                  <a:lnTo>
                    <a:pt x="336651" y="204279"/>
                  </a:lnTo>
                  <a:lnTo>
                    <a:pt x="304063" y="236880"/>
                  </a:lnTo>
                  <a:lnTo>
                    <a:pt x="304063" y="402031"/>
                  </a:lnTo>
                  <a:lnTo>
                    <a:pt x="32575" y="402031"/>
                  </a:lnTo>
                  <a:lnTo>
                    <a:pt x="32575" y="65201"/>
                  </a:lnTo>
                  <a:lnTo>
                    <a:pt x="92303" y="65201"/>
                  </a:lnTo>
                  <a:lnTo>
                    <a:pt x="92303" y="97790"/>
                  </a:lnTo>
                  <a:lnTo>
                    <a:pt x="244335" y="97790"/>
                  </a:lnTo>
                  <a:lnTo>
                    <a:pt x="244335" y="65201"/>
                  </a:lnTo>
                  <a:lnTo>
                    <a:pt x="304063" y="65201"/>
                  </a:lnTo>
                  <a:lnTo>
                    <a:pt x="304063" y="110947"/>
                  </a:lnTo>
                  <a:lnTo>
                    <a:pt x="336651" y="78295"/>
                  </a:lnTo>
                  <a:lnTo>
                    <a:pt x="336651" y="65201"/>
                  </a:lnTo>
                  <a:lnTo>
                    <a:pt x="336651" y="54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8382695" y="2405633"/>
            <a:ext cx="1463040" cy="1472565"/>
            <a:chOff x="8382695" y="2405633"/>
            <a:chExt cx="1463040" cy="1472565"/>
          </a:xfrm>
        </p:grpSpPr>
        <p:sp>
          <p:nvSpPr>
            <p:cNvPr id="25" name="object 25"/>
            <p:cNvSpPr/>
            <p:nvPr/>
          </p:nvSpPr>
          <p:spPr>
            <a:xfrm>
              <a:off x="9118853" y="2415158"/>
              <a:ext cx="727075" cy="1384300"/>
            </a:xfrm>
            <a:custGeom>
              <a:avLst/>
              <a:gdLst/>
              <a:ahLst/>
              <a:cxnLst/>
              <a:rect l="l" t="t" r="r" b="b"/>
              <a:pathLst>
                <a:path w="727075" h="1384300">
                  <a:moveTo>
                    <a:pt x="0" y="0"/>
                  </a:moveTo>
                  <a:lnTo>
                    <a:pt x="0" y="181610"/>
                  </a:lnTo>
                  <a:lnTo>
                    <a:pt x="48335" y="183750"/>
                  </a:lnTo>
                  <a:lnTo>
                    <a:pt x="95771" y="190074"/>
                  </a:lnTo>
                  <a:lnTo>
                    <a:pt x="142081" y="200439"/>
                  </a:lnTo>
                  <a:lnTo>
                    <a:pt x="187036" y="214699"/>
                  </a:lnTo>
                  <a:lnTo>
                    <a:pt x="230409" y="232710"/>
                  </a:lnTo>
                  <a:lnTo>
                    <a:pt x="271972" y="254329"/>
                  </a:lnTo>
                  <a:lnTo>
                    <a:pt x="311499" y="279410"/>
                  </a:lnTo>
                  <a:lnTo>
                    <a:pt x="348761" y="307810"/>
                  </a:lnTo>
                  <a:lnTo>
                    <a:pt x="383531" y="339384"/>
                  </a:lnTo>
                  <a:lnTo>
                    <a:pt x="415581" y="373988"/>
                  </a:lnTo>
                  <a:lnTo>
                    <a:pt x="444685" y="411478"/>
                  </a:lnTo>
                  <a:lnTo>
                    <a:pt x="470614" y="451709"/>
                  </a:lnTo>
                  <a:lnTo>
                    <a:pt x="493141" y="494538"/>
                  </a:lnTo>
                  <a:lnTo>
                    <a:pt x="511350" y="537929"/>
                  </a:lnTo>
                  <a:lnTo>
                    <a:pt x="525564" y="581972"/>
                  </a:lnTo>
                  <a:lnTo>
                    <a:pt x="535861" y="626450"/>
                  </a:lnTo>
                  <a:lnTo>
                    <a:pt x="542320" y="671145"/>
                  </a:lnTo>
                  <a:lnTo>
                    <a:pt x="545019" y="715838"/>
                  </a:lnTo>
                  <a:lnTo>
                    <a:pt x="544037" y="760313"/>
                  </a:lnTo>
                  <a:lnTo>
                    <a:pt x="539453" y="804352"/>
                  </a:lnTo>
                  <a:lnTo>
                    <a:pt x="531345" y="847738"/>
                  </a:lnTo>
                  <a:lnTo>
                    <a:pt x="519791" y="890251"/>
                  </a:lnTo>
                  <a:lnTo>
                    <a:pt x="504870" y="931676"/>
                  </a:lnTo>
                  <a:lnTo>
                    <a:pt x="486660" y="971794"/>
                  </a:lnTo>
                  <a:lnTo>
                    <a:pt x="465241" y="1010388"/>
                  </a:lnTo>
                  <a:lnTo>
                    <a:pt x="440691" y="1047239"/>
                  </a:lnTo>
                  <a:lnTo>
                    <a:pt x="413087" y="1082131"/>
                  </a:lnTo>
                  <a:lnTo>
                    <a:pt x="382510" y="1114846"/>
                  </a:lnTo>
                  <a:lnTo>
                    <a:pt x="349037" y="1145166"/>
                  </a:lnTo>
                  <a:lnTo>
                    <a:pt x="312746" y="1172874"/>
                  </a:lnTo>
                  <a:lnTo>
                    <a:pt x="273717" y="1197751"/>
                  </a:lnTo>
                  <a:lnTo>
                    <a:pt x="232028" y="1219580"/>
                  </a:lnTo>
                  <a:lnTo>
                    <a:pt x="309372" y="1384045"/>
                  </a:lnTo>
                  <a:lnTo>
                    <a:pt x="353337" y="1361497"/>
                  </a:lnTo>
                  <a:lnTo>
                    <a:pt x="395305" y="1336255"/>
                  </a:lnTo>
                  <a:lnTo>
                    <a:pt x="435189" y="1308454"/>
                  </a:lnTo>
                  <a:lnTo>
                    <a:pt x="472903" y="1278231"/>
                  </a:lnTo>
                  <a:lnTo>
                    <a:pt x="508361" y="1245722"/>
                  </a:lnTo>
                  <a:lnTo>
                    <a:pt x="541478" y="1211060"/>
                  </a:lnTo>
                  <a:lnTo>
                    <a:pt x="572166" y="1174384"/>
                  </a:lnTo>
                  <a:lnTo>
                    <a:pt x="600340" y="1135826"/>
                  </a:lnTo>
                  <a:lnTo>
                    <a:pt x="625914" y="1095524"/>
                  </a:lnTo>
                  <a:lnTo>
                    <a:pt x="648801" y="1053613"/>
                  </a:lnTo>
                  <a:lnTo>
                    <a:pt x="668916" y="1010229"/>
                  </a:lnTo>
                  <a:lnTo>
                    <a:pt x="686173" y="965506"/>
                  </a:lnTo>
                  <a:lnTo>
                    <a:pt x="700485" y="919581"/>
                  </a:lnTo>
                  <a:lnTo>
                    <a:pt x="711767" y="872589"/>
                  </a:lnTo>
                  <a:lnTo>
                    <a:pt x="719931" y="824665"/>
                  </a:lnTo>
                  <a:lnTo>
                    <a:pt x="724893" y="775946"/>
                  </a:lnTo>
                  <a:lnTo>
                    <a:pt x="726567" y="726566"/>
                  </a:lnTo>
                  <a:lnTo>
                    <a:pt x="725021" y="678803"/>
                  </a:lnTo>
                  <a:lnTo>
                    <a:pt x="720449" y="631864"/>
                  </a:lnTo>
                  <a:lnTo>
                    <a:pt x="712946" y="585844"/>
                  </a:lnTo>
                  <a:lnTo>
                    <a:pt x="702608" y="540839"/>
                  </a:lnTo>
                  <a:lnTo>
                    <a:pt x="689530" y="496945"/>
                  </a:lnTo>
                  <a:lnTo>
                    <a:pt x="673808" y="454259"/>
                  </a:lnTo>
                  <a:lnTo>
                    <a:pt x="655538" y="412875"/>
                  </a:lnTo>
                  <a:lnTo>
                    <a:pt x="634816" y="372890"/>
                  </a:lnTo>
                  <a:lnTo>
                    <a:pt x="611736" y="334400"/>
                  </a:lnTo>
                  <a:lnTo>
                    <a:pt x="586395" y="297500"/>
                  </a:lnTo>
                  <a:lnTo>
                    <a:pt x="558889" y="262286"/>
                  </a:lnTo>
                  <a:lnTo>
                    <a:pt x="529312" y="228853"/>
                  </a:lnTo>
                  <a:lnTo>
                    <a:pt x="497762" y="197299"/>
                  </a:lnTo>
                  <a:lnTo>
                    <a:pt x="464333" y="167719"/>
                  </a:lnTo>
                  <a:lnTo>
                    <a:pt x="429121" y="140207"/>
                  </a:lnTo>
                  <a:lnTo>
                    <a:pt x="392222" y="114862"/>
                  </a:lnTo>
                  <a:lnTo>
                    <a:pt x="353732" y="91777"/>
                  </a:lnTo>
                  <a:lnTo>
                    <a:pt x="313746" y="71049"/>
                  </a:lnTo>
                  <a:lnTo>
                    <a:pt x="272360" y="52774"/>
                  </a:lnTo>
                  <a:lnTo>
                    <a:pt x="229669" y="37048"/>
                  </a:lnTo>
                  <a:lnTo>
                    <a:pt x="185770" y="23966"/>
                  </a:lnTo>
                  <a:lnTo>
                    <a:pt x="140758" y="13624"/>
                  </a:lnTo>
                  <a:lnTo>
                    <a:pt x="94728" y="6119"/>
                  </a:lnTo>
                  <a:lnTo>
                    <a:pt x="47777" y="1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92220" y="2415158"/>
              <a:ext cx="1036319" cy="1453515"/>
            </a:xfrm>
            <a:custGeom>
              <a:avLst/>
              <a:gdLst/>
              <a:ahLst/>
              <a:cxnLst/>
              <a:rect l="l" t="t" r="r" b="b"/>
              <a:pathLst>
                <a:path w="1036320" h="1453514">
                  <a:moveTo>
                    <a:pt x="726633" y="0"/>
                  </a:moveTo>
                  <a:lnTo>
                    <a:pt x="673307" y="1960"/>
                  </a:lnTo>
                  <a:lnTo>
                    <a:pt x="620404" y="7812"/>
                  </a:lnTo>
                  <a:lnTo>
                    <a:pt x="568137" y="17510"/>
                  </a:lnTo>
                  <a:lnTo>
                    <a:pt x="516716" y="31006"/>
                  </a:lnTo>
                  <a:lnTo>
                    <a:pt x="466353" y="48257"/>
                  </a:lnTo>
                  <a:lnTo>
                    <a:pt x="417261" y="69214"/>
                  </a:lnTo>
                  <a:lnTo>
                    <a:pt x="374707" y="90949"/>
                  </a:lnTo>
                  <a:lnTo>
                    <a:pt x="334187" y="115071"/>
                  </a:lnTo>
                  <a:lnTo>
                    <a:pt x="295748" y="141453"/>
                  </a:lnTo>
                  <a:lnTo>
                    <a:pt x="259435" y="169969"/>
                  </a:lnTo>
                  <a:lnTo>
                    <a:pt x="225294" y="200490"/>
                  </a:lnTo>
                  <a:lnTo>
                    <a:pt x="193371" y="232889"/>
                  </a:lnTo>
                  <a:lnTo>
                    <a:pt x="163711" y="267040"/>
                  </a:lnTo>
                  <a:lnTo>
                    <a:pt x="136362" y="302814"/>
                  </a:lnTo>
                  <a:lnTo>
                    <a:pt x="111368" y="340084"/>
                  </a:lnTo>
                  <a:lnTo>
                    <a:pt x="88776" y="378723"/>
                  </a:lnTo>
                  <a:lnTo>
                    <a:pt x="68631" y="418603"/>
                  </a:lnTo>
                  <a:lnTo>
                    <a:pt x="50979" y="459597"/>
                  </a:lnTo>
                  <a:lnTo>
                    <a:pt x="35867" y="501578"/>
                  </a:lnTo>
                  <a:lnTo>
                    <a:pt x="23340" y="544418"/>
                  </a:lnTo>
                  <a:lnTo>
                    <a:pt x="13444" y="587990"/>
                  </a:lnTo>
                  <a:lnTo>
                    <a:pt x="6224" y="632167"/>
                  </a:lnTo>
                  <a:lnTo>
                    <a:pt x="1727" y="676820"/>
                  </a:lnTo>
                  <a:lnTo>
                    <a:pt x="0" y="721824"/>
                  </a:lnTo>
                  <a:lnTo>
                    <a:pt x="1086" y="767049"/>
                  </a:lnTo>
                  <a:lnTo>
                    <a:pt x="5033" y="812370"/>
                  </a:lnTo>
                  <a:lnTo>
                    <a:pt x="11886" y="857658"/>
                  </a:lnTo>
                  <a:lnTo>
                    <a:pt x="21692" y="902786"/>
                  </a:lnTo>
                  <a:lnTo>
                    <a:pt x="34496" y="947627"/>
                  </a:lnTo>
                  <a:lnTo>
                    <a:pt x="50343" y="992054"/>
                  </a:lnTo>
                  <a:lnTo>
                    <a:pt x="69281" y="1035938"/>
                  </a:lnTo>
                  <a:lnTo>
                    <a:pt x="91015" y="1078507"/>
                  </a:lnTo>
                  <a:lnTo>
                    <a:pt x="115137" y="1119040"/>
                  </a:lnTo>
                  <a:lnTo>
                    <a:pt x="141519" y="1157492"/>
                  </a:lnTo>
                  <a:lnTo>
                    <a:pt x="170035" y="1193816"/>
                  </a:lnTo>
                  <a:lnTo>
                    <a:pt x="200556" y="1227968"/>
                  </a:lnTo>
                  <a:lnTo>
                    <a:pt x="232956" y="1259900"/>
                  </a:lnTo>
                  <a:lnTo>
                    <a:pt x="267106" y="1289567"/>
                  </a:lnTo>
                  <a:lnTo>
                    <a:pt x="302880" y="1316924"/>
                  </a:lnTo>
                  <a:lnTo>
                    <a:pt x="340150" y="1341925"/>
                  </a:lnTo>
                  <a:lnTo>
                    <a:pt x="378789" y="1364523"/>
                  </a:lnTo>
                  <a:lnTo>
                    <a:pt x="418669" y="1384673"/>
                  </a:lnTo>
                  <a:lnTo>
                    <a:pt x="459664" y="1402329"/>
                  </a:lnTo>
                  <a:lnTo>
                    <a:pt x="501644" y="1417445"/>
                  </a:lnTo>
                  <a:lnTo>
                    <a:pt x="544485" y="1429976"/>
                  </a:lnTo>
                  <a:lnTo>
                    <a:pt x="588057" y="1439875"/>
                  </a:lnTo>
                  <a:lnTo>
                    <a:pt x="632233" y="1447096"/>
                  </a:lnTo>
                  <a:lnTo>
                    <a:pt x="676887" y="1451595"/>
                  </a:lnTo>
                  <a:lnTo>
                    <a:pt x="721890" y="1453324"/>
                  </a:lnTo>
                  <a:lnTo>
                    <a:pt x="767116" y="1452239"/>
                  </a:lnTo>
                  <a:lnTo>
                    <a:pt x="812436" y="1448292"/>
                  </a:lnTo>
                  <a:lnTo>
                    <a:pt x="857724" y="1441439"/>
                  </a:lnTo>
                  <a:lnTo>
                    <a:pt x="902853" y="1431634"/>
                  </a:lnTo>
                  <a:lnTo>
                    <a:pt x="947694" y="1418831"/>
                  </a:lnTo>
                  <a:lnTo>
                    <a:pt x="992120" y="1402983"/>
                  </a:lnTo>
                  <a:lnTo>
                    <a:pt x="1036005" y="1384045"/>
                  </a:lnTo>
                  <a:lnTo>
                    <a:pt x="958662" y="1219580"/>
                  </a:lnTo>
                  <a:lnTo>
                    <a:pt x="914390" y="1238101"/>
                  </a:lnTo>
                  <a:lnTo>
                    <a:pt x="868776" y="1252623"/>
                  </a:lnTo>
                  <a:lnTo>
                    <a:pt x="822096" y="1263079"/>
                  </a:lnTo>
                  <a:lnTo>
                    <a:pt x="774624" y="1269401"/>
                  </a:lnTo>
                  <a:lnTo>
                    <a:pt x="726633" y="1271523"/>
                  </a:lnTo>
                  <a:lnTo>
                    <a:pt x="679628" y="1269523"/>
                  </a:lnTo>
                  <a:lnTo>
                    <a:pt x="633733" y="1263632"/>
                  </a:lnTo>
                  <a:lnTo>
                    <a:pt x="589111" y="1254013"/>
                  </a:lnTo>
                  <a:lnTo>
                    <a:pt x="545925" y="1240829"/>
                  </a:lnTo>
                  <a:lnTo>
                    <a:pt x="504339" y="1224245"/>
                  </a:lnTo>
                  <a:lnTo>
                    <a:pt x="464517" y="1204423"/>
                  </a:lnTo>
                  <a:lnTo>
                    <a:pt x="426623" y="1181528"/>
                  </a:lnTo>
                  <a:lnTo>
                    <a:pt x="390820" y="1155723"/>
                  </a:lnTo>
                  <a:lnTo>
                    <a:pt x="357272" y="1127171"/>
                  </a:lnTo>
                  <a:lnTo>
                    <a:pt x="326142" y="1096036"/>
                  </a:lnTo>
                  <a:lnTo>
                    <a:pt x="297594" y="1062482"/>
                  </a:lnTo>
                  <a:lnTo>
                    <a:pt x="271792" y="1026671"/>
                  </a:lnTo>
                  <a:lnTo>
                    <a:pt x="248899" y="988768"/>
                  </a:lnTo>
                  <a:lnTo>
                    <a:pt x="229079" y="948936"/>
                  </a:lnTo>
                  <a:lnTo>
                    <a:pt x="212496" y="907339"/>
                  </a:lnTo>
                  <a:lnTo>
                    <a:pt x="199313" y="864140"/>
                  </a:lnTo>
                  <a:lnTo>
                    <a:pt x="189694" y="819502"/>
                  </a:lnTo>
                  <a:lnTo>
                    <a:pt x="183803" y="773590"/>
                  </a:lnTo>
                  <a:lnTo>
                    <a:pt x="181803" y="726566"/>
                  </a:lnTo>
                  <a:lnTo>
                    <a:pt x="183803" y="679543"/>
                  </a:lnTo>
                  <a:lnTo>
                    <a:pt x="189694" y="633631"/>
                  </a:lnTo>
                  <a:lnTo>
                    <a:pt x="199313" y="588993"/>
                  </a:lnTo>
                  <a:lnTo>
                    <a:pt x="212496" y="545794"/>
                  </a:lnTo>
                  <a:lnTo>
                    <a:pt x="229079" y="504197"/>
                  </a:lnTo>
                  <a:lnTo>
                    <a:pt x="248899" y="464365"/>
                  </a:lnTo>
                  <a:lnTo>
                    <a:pt x="271792" y="426462"/>
                  </a:lnTo>
                  <a:lnTo>
                    <a:pt x="297594" y="390651"/>
                  </a:lnTo>
                  <a:lnTo>
                    <a:pt x="326142" y="357097"/>
                  </a:lnTo>
                  <a:lnTo>
                    <a:pt x="357272" y="325962"/>
                  </a:lnTo>
                  <a:lnTo>
                    <a:pt x="390820" y="297410"/>
                  </a:lnTo>
                  <a:lnTo>
                    <a:pt x="426623" y="271605"/>
                  </a:lnTo>
                  <a:lnTo>
                    <a:pt x="464517" y="248710"/>
                  </a:lnTo>
                  <a:lnTo>
                    <a:pt x="504339" y="228888"/>
                  </a:lnTo>
                  <a:lnTo>
                    <a:pt x="545925" y="212304"/>
                  </a:lnTo>
                  <a:lnTo>
                    <a:pt x="589111" y="199120"/>
                  </a:lnTo>
                  <a:lnTo>
                    <a:pt x="633733" y="189501"/>
                  </a:lnTo>
                  <a:lnTo>
                    <a:pt x="679628" y="183610"/>
                  </a:lnTo>
                  <a:lnTo>
                    <a:pt x="726633" y="181610"/>
                  </a:lnTo>
                  <a:lnTo>
                    <a:pt x="726633" y="0"/>
                  </a:lnTo>
                  <a:close/>
                </a:path>
              </a:pathLst>
            </a:custGeom>
            <a:solidFill>
              <a:srgbClr val="DF6F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392220" y="2415158"/>
              <a:ext cx="1036319" cy="1453515"/>
            </a:xfrm>
            <a:custGeom>
              <a:avLst/>
              <a:gdLst/>
              <a:ahLst/>
              <a:cxnLst/>
              <a:rect l="l" t="t" r="r" b="b"/>
              <a:pathLst>
                <a:path w="1036320" h="1453514">
                  <a:moveTo>
                    <a:pt x="1036005" y="1384045"/>
                  </a:moveTo>
                  <a:lnTo>
                    <a:pt x="992120" y="1402983"/>
                  </a:lnTo>
                  <a:lnTo>
                    <a:pt x="947694" y="1418831"/>
                  </a:lnTo>
                  <a:lnTo>
                    <a:pt x="902853" y="1431634"/>
                  </a:lnTo>
                  <a:lnTo>
                    <a:pt x="857724" y="1441439"/>
                  </a:lnTo>
                  <a:lnTo>
                    <a:pt x="812436" y="1448292"/>
                  </a:lnTo>
                  <a:lnTo>
                    <a:pt x="767116" y="1452239"/>
                  </a:lnTo>
                  <a:lnTo>
                    <a:pt x="721890" y="1453324"/>
                  </a:lnTo>
                  <a:lnTo>
                    <a:pt x="676887" y="1451595"/>
                  </a:lnTo>
                  <a:lnTo>
                    <a:pt x="632233" y="1447096"/>
                  </a:lnTo>
                  <a:lnTo>
                    <a:pt x="588057" y="1439875"/>
                  </a:lnTo>
                  <a:lnTo>
                    <a:pt x="544485" y="1429976"/>
                  </a:lnTo>
                  <a:lnTo>
                    <a:pt x="501644" y="1417445"/>
                  </a:lnTo>
                  <a:lnTo>
                    <a:pt x="459664" y="1402329"/>
                  </a:lnTo>
                  <a:lnTo>
                    <a:pt x="418669" y="1384673"/>
                  </a:lnTo>
                  <a:lnTo>
                    <a:pt x="378789" y="1364523"/>
                  </a:lnTo>
                  <a:lnTo>
                    <a:pt x="340150" y="1341925"/>
                  </a:lnTo>
                  <a:lnTo>
                    <a:pt x="302880" y="1316924"/>
                  </a:lnTo>
                  <a:lnTo>
                    <a:pt x="267106" y="1289567"/>
                  </a:lnTo>
                  <a:lnTo>
                    <a:pt x="232956" y="1259900"/>
                  </a:lnTo>
                  <a:lnTo>
                    <a:pt x="200556" y="1227968"/>
                  </a:lnTo>
                  <a:lnTo>
                    <a:pt x="170035" y="1193816"/>
                  </a:lnTo>
                  <a:lnTo>
                    <a:pt x="141519" y="1157492"/>
                  </a:lnTo>
                  <a:lnTo>
                    <a:pt x="115137" y="1119040"/>
                  </a:lnTo>
                  <a:lnTo>
                    <a:pt x="91015" y="1078507"/>
                  </a:lnTo>
                  <a:lnTo>
                    <a:pt x="69281" y="1035938"/>
                  </a:lnTo>
                  <a:lnTo>
                    <a:pt x="50343" y="992054"/>
                  </a:lnTo>
                  <a:lnTo>
                    <a:pt x="34496" y="947627"/>
                  </a:lnTo>
                  <a:lnTo>
                    <a:pt x="21692" y="902786"/>
                  </a:lnTo>
                  <a:lnTo>
                    <a:pt x="11886" y="857658"/>
                  </a:lnTo>
                  <a:lnTo>
                    <a:pt x="5033" y="812370"/>
                  </a:lnTo>
                  <a:lnTo>
                    <a:pt x="1086" y="767049"/>
                  </a:lnTo>
                  <a:lnTo>
                    <a:pt x="0" y="721824"/>
                  </a:lnTo>
                  <a:lnTo>
                    <a:pt x="1727" y="676820"/>
                  </a:lnTo>
                  <a:lnTo>
                    <a:pt x="6224" y="632167"/>
                  </a:lnTo>
                  <a:lnTo>
                    <a:pt x="13444" y="587990"/>
                  </a:lnTo>
                  <a:lnTo>
                    <a:pt x="23340" y="544418"/>
                  </a:lnTo>
                  <a:lnTo>
                    <a:pt x="35867" y="501578"/>
                  </a:lnTo>
                  <a:lnTo>
                    <a:pt x="50979" y="459597"/>
                  </a:lnTo>
                  <a:lnTo>
                    <a:pt x="68631" y="418603"/>
                  </a:lnTo>
                  <a:lnTo>
                    <a:pt x="88776" y="378723"/>
                  </a:lnTo>
                  <a:lnTo>
                    <a:pt x="111368" y="340084"/>
                  </a:lnTo>
                  <a:lnTo>
                    <a:pt x="136362" y="302814"/>
                  </a:lnTo>
                  <a:lnTo>
                    <a:pt x="163711" y="267040"/>
                  </a:lnTo>
                  <a:lnTo>
                    <a:pt x="193371" y="232889"/>
                  </a:lnTo>
                  <a:lnTo>
                    <a:pt x="225294" y="200490"/>
                  </a:lnTo>
                  <a:lnTo>
                    <a:pt x="259435" y="169969"/>
                  </a:lnTo>
                  <a:lnTo>
                    <a:pt x="295748" y="141453"/>
                  </a:lnTo>
                  <a:lnTo>
                    <a:pt x="334187" y="115071"/>
                  </a:lnTo>
                  <a:lnTo>
                    <a:pt x="374707" y="90949"/>
                  </a:lnTo>
                  <a:lnTo>
                    <a:pt x="417261" y="69214"/>
                  </a:lnTo>
                  <a:lnTo>
                    <a:pt x="466353" y="48257"/>
                  </a:lnTo>
                  <a:lnTo>
                    <a:pt x="516716" y="31006"/>
                  </a:lnTo>
                  <a:lnTo>
                    <a:pt x="568137" y="17510"/>
                  </a:lnTo>
                  <a:lnTo>
                    <a:pt x="620404" y="7812"/>
                  </a:lnTo>
                  <a:lnTo>
                    <a:pt x="673307" y="1960"/>
                  </a:lnTo>
                  <a:lnTo>
                    <a:pt x="726633" y="0"/>
                  </a:lnTo>
                  <a:lnTo>
                    <a:pt x="726633" y="181610"/>
                  </a:lnTo>
                  <a:lnTo>
                    <a:pt x="679628" y="183610"/>
                  </a:lnTo>
                  <a:lnTo>
                    <a:pt x="633733" y="189501"/>
                  </a:lnTo>
                  <a:lnTo>
                    <a:pt x="589111" y="199120"/>
                  </a:lnTo>
                  <a:lnTo>
                    <a:pt x="545925" y="212304"/>
                  </a:lnTo>
                  <a:lnTo>
                    <a:pt x="504339" y="228888"/>
                  </a:lnTo>
                  <a:lnTo>
                    <a:pt x="464517" y="248710"/>
                  </a:lnTo>
                  <a:lnTo>
                    <a:pt x="426623" y="271605"/>
                  </a:lnTo>
                  <a:lnTo>
                    <a:pt x="390820" y="297410"/>
                  </a:lnTo>
                  <a:lnTo>
                    <a:pt x="357272" y="325962"/>
                  </a:lnTo>
                  <a:lnTo>
                    <a:pt x="326142" y="357097"/>
                  </a:lnTo>
                  <a:lnTo>
                    <a:pt x="297594" y="390651"/>
                  </a:lnTo>
                  <a:lnTo>
                    <a:pt x="271792" y="426462"/>
                  </a:lnTo>
                  <a:lnTo>
                    <a:pt x="248899" y="464365"/>
                  </a:lnTo>
                  <a:lnTo>
                    <a:pt x="229079" y="504197"/>
                  </a:lnTo>
                  <a:lnTo>
                    <a:pt x="212496" y="545794"/>
                  </a:lnTo>
                  <a:lnTo>
                    <a:pt x="199313" y="588993"/>
                  </a:lnTo>
                  <a:lnTo>
                    <a:pt x="189694" y="633631"/>
                  </a:lnTo>
                  <a:lnTo>
                    <a:pt x="183803" y="679543"/>
                  </a:lnTo>
                  <a:lnTo>
                    <a:pt x="181803" y="726566"/>
                  </a:lnTo>
                  <a:lnTo>
                    <a:pt x="183803" y="773590"/>
                  </a:lnTo>
                  <a:lnTo>
                    <a:pt x="189694" y="819502"/>
                  </a:lnTo>
                  <a:lnTo>
                    <a:pt x="199313" y="864140"/>
                  </a:lnTo>
                  <a:lnTo>
                    <a:pt x="212496" y="907339"/>
                  </a:lnTo>
                  <a:lnTo>
                    <a:pt x="229079" y="948936"/>
                  </a:lnTo>
                  <a:lnTo>
                    <a:pt x="248899" y="988768"/>
                  </a:lnTo>
                  <a:lnTo>
                    <a:pt x="271792" y="1026671"/>
                  </a:lnTo>
                  <a:lnTo>
                    <a:pt x="297594" y="1062482"/>
                  </a:lnTo>
                  <a:lnTo>
                    <a:pt x="326142" y="1096036"/>
                  </a:lnTo>
                  <a:lnTo>
                    <a:pt x="357272" y="1127171"/>
                  </a:lnTo>
                  <a:lnTo>
                    <a:pt x="390820" y="1155723"/>
                  </a:lnTo>
                  <a:lnTo>
                    <a:pt x="426623" y="1181528"/>
                  </a:lnTo>
                  <a:lnTo>
                    <a:pt x="464517" y="1204423"/>
                  </a:lnTo>
                  <a:lnTo>
                    <a:pt x="504339" y="1224245"/>
                  </a:lnTo>
                  <a:lnTo>
                    <a:pt x="545925" y="1240829"/>
                  </a:lnTo>
                  <a:lnTo>
                    <a:pt x="589111" y="1254013"/>
                  </a:lnTo>
                  <a:lnTo>
                    <a:pt x="633733" y="1263632"/>
                  </a:lnTo>
                  <a:lnTo>
                    <a:pt x="679628" y="1269523"/>
                  </a:lnTo>
                  <a:lnTo>
                    <a:pt x="726633" y="1271523"/>
                  </a:lnTo>
                  <a:lnTo>
                    <a:pt x="774624" y="1269401"/>
                  </a:lnTo>
                  <a:lnTo>
                    <a:pt x="822096" y="1263079"/>
                  </a:lnTo>
                  <a:lnTo>
                    <a:pt x="868776" y="1252623"/>
                  </a:lnTo>
                  <a:lnTo>
                    <a:pt x="914390" y="1238101"/>
                  </a:lnTo>
                  <a:lnTo>
                    <a:pt x="958662" y="1219580"/>
                  </a:lnTo>
                  <a:lnTo>
                    <a:pt x="1036005" y="138404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956040" y="2587497"/>
            <a:ext cx="332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404040"/>
                </a:solidFill>
                <a:latin typeface="Arial"/>
                <a:cs typeface="Arial"/>
              </a:rPr>
              <a:t>57%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23756" y="3274821"/>
            <a:ext cx="789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Encuestas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955024" y="2839580"/>
            <a:ext cx="340360" cy="439420"/>
          </a:xfrm>
          <a:custGeom>
            <a:avLst/>
            <a:gdLst/>
            <a:ahLst/>
            <a:cxnLst/>
            <a:rect l="l" t="t" r="r" b="b"/>
            <a:pathLst>
              <a:path w="340359" h="439420">
                <a:moveTo>
                  <a:pt x="159105" y="340347"/>
                </a:moveTo>
                <a:lnTo>
                  <a:pt x="65836" y="340347"/>
                </a:lnTo>
                <a:lnTo>
                  <a:pt x="65836" y="362305"/>
                </a:lnTo>
                <a:lnTo>
                  <a:pt x="159105" y="362305"/>
                </a:lnTo>
                <a:lnTo>
                  <a:pt x="159105" y="340347"/>
                </a:lnTo>
                <a:close/>
              </a:path>
              <a:path w="340359" h="439420">
                <a:moveTo>
                  <a:pt x="159105" y="274472"/>
                </a:moveTo>
                <a:lnTo>
                  <a:pt x="65836" y="274472"/>
                </a:lnTo>
                <a:lnTo>
                  <a:pt x="65836" y="296430"/>
                </a:lnTo>
                <a:lnTo>
                  <a:pt x="159105" y="296430"/>
                </a:lnTo>
                <a:lnTo>
                  <a:pt x="159105" y="274472"/>
                </a:lnTo>
                <a:close/>
              </a:path>
              <a:path w="340359" h="439420">
                <a:moveTo>
                  <a:pt x="159105" y="208597"/>
                </a:moveTo>
                <a:lnTo>
                  <a:pt x="65836" y="208597"/>
                </a:lnTo>
                <a:lnTo>
                  <a:pt x="65836" y="230555"/>
                </a:lnTo>
                <a:lnTo>
                  <a:pt x="159105" y="230555"/>
                </a:lnTo>
                <a:lnTo>
                  <a:pt x="159105" y="208597"/>
                </a:lnTo>
                <a:close/>
              </a:path>
              <a:path w="340359" h="439420">
                <a:moveTo>
                  <a:pt x="159105" y="142722"/>
                </a:moveTo>
                <a:lnTo>
                  <a:pt x="65836" y="142722"/>
                </a:lnTo>
                <a:lnTo>
                  <a:pt x="65836" y="164680"/>
                </a:lnTo>
                <a:lnTo>
                  <a:pt x="159105" y="164680"/>
                </a:lnTo>
                <a:lnTo>
                  <a:pt x="159105" y="142722"/>
                </a:lnTo>
                <a:close/>
              </a:path>
              <a:path w="340359" h="439420">
                <a:moveTo>
                  <a:pt x="260604" y="332117"/>
                </a:moveTo>
                <a:lnTo>
                  <a:pt x="222199" y="332117"/>
                </a:lnTo>
                <a:lnTo>
                  <a:pt x="222199" y="370535"/>
                </a:lnTo>
                <a:lnTo>
                  <a:pt x="260604" y="370535"/>
                </a:lnTo>
                <a:lnTo>
                  <a:pt x="260604" y="332117"/>
                </a:lnTo>
                <a:close/>
              </a:path>
              <a:path w="340359" h="439420">
                <a:moveTo>
                  <a:pt x="260604" y="266242"/>
                </a:moveTo>
                <a:lnTo>
                  <a:pt x="222199" y="266242"/>
                </a:lnTo>
                <a:lnTo>
                  <a:pt x="222199" y="304660"/>
                </a:lnTo>
                <a:lnTo>
                  <a:pt x="260604" y="304660"/>
                </a:lnTo>
                <a:lnTo>
                  <a:pt x="260604" y="266242"/>
                </a:lnTo>
                <a:close/>
              </a:path>
              <a:path w="340359" h="439420">
                <a:moveTo>
                  <a:pt x="269379" y="203657"/>
                </a:moveTo>
                <a:lnTo>
                  <a:pt x="257314" y="191579"/>
                </a:lnTo>
                <a:lnTo>
                  <a:pt x="241401" y="208051"/>
                </a:lnTo>
                <a:lnTo>
                  <a:pt x="225488" y="191579"/>
                </a:lnTo>
                <a:lnTo>
                  <a:pt x="213423" y="203657"/>
                </a:lnTo>
                <a:lnTo>
                  <a:pt x="229882" y="219583"/>
                </a:lnTo>
                <a:lnTo>
                  <a:pt x="213423" y="235496"/>
                </a:lnTo>
                <a:lnTo>
                  <a:pt x="225488" y="247573"/>
                </a:lnTo>
                <a:lnTo>
                  <a:pt x="241401" y="231101"/>
                </a:lnTo>
                <a:lnTo>
                  <a:pt x="257314" y="247573"/>
                </a:lnTo>
                <a:lnTo>
                  <a:pt x="269379" y="235496"/>
                </a:lnTo>
                <a:lnTo>
                  <a:pt x="252920" y="219583"/>
                </a:lnTo>
                <a:lnTo>
                  <a:pt x="269379" y="203657"/>
                </a:lnTo>
                <a:close/>
              </a:path>
              <a:path w="340359" h="439420">
                <a:moveTo>
                  <a:pt x="269379" y="137782"/>
                </a:moveTo>
                <a:lnTo>
                  <a:pt x="257314" y="125704"/>
                </a:lnTo>
                <a:lnTo>
                  <a:pt x="241401" y="142176"/>
                </a:lnTo>
                <a:lnTo>
                  <a:pt x="225488" y="125704"/>
                </a:lnTo>
                <a:lnTo>
                  <a:pt x="213423" y="137782"/>
                </a:lnTo>
                <a:lnTo>
                  <a:pt x="229882" y="153708"/>
                </a:lnTo>
                <a:lnTo>
                  <a:pt x="213423" y="169621"/>
                </a:lnTo>
                <a:lnTo>
                  <a:pt x="225488" y="181698"/>
                </a:lnTo>
                <a:lnTo>
                  <a:pt x="241401" y="165227"/>
                </a:lnTo>
                <a:lnTo>
                  <a:pt x="257314" y="181698"/>
                </a:lnTo>
                <a:lnTo>
                  <a:pt x="269379" y="169621"/>
                </a:lnTo>
                <a:lnTo>
                  <a:pt x="252920" y="153708"/>
                </a:lnTo>
                <a:lnTo>
                  <a:pt x="269379" y="137782"/>
                </a:lnTo>
                <a:close/>
              </a:path>
              <a:path w="340359" h="439420">
                <a:moveTo>
                  <a:pt x="340156" y="54889"/>
                </a:moveTo>
                <a:lnTo>
                  <a:pt x="338429" y="46367"/>
                </a:lnTo>
                <a:lnTo>
                  <a:pt x="333705" y="39382"/>
                </a:lnTo>
                <a:lnTo>
                  <a:pt x="326732" y="34671"/>
                </a:lnTo>
                <a:lnTo>
                  <a:pt x="318211" y="32931"/>
                </a:lnTo>
                <a:lnTo>
                  <a:pt x="307238" y="32931"/>
                </a:lnTo>
                <a:lnTo>
                  <a:pt x="307238" y="65874"/>
                </a:lnTo>
                <a:lnTo>
                  <a:pt x="307238" y="406222"/>
                </a:lnTo>
                <a:lnTo>
                  <a:pt x="32918" y="406222"/>
                </a:lnTo>
                <a:lnTo>
                  <a:pt x="32918" y="65874"/>
                </a:lnTo>
                <a:lnTo>
                  <a:pt x="93268" y="65874"/>
                </a:lnTo>
                <a:lnTo>
                  <a:pt x="93268" y="98806"/>
                </a:lnTo>
                <a:lnTo>
                  <a:pt x="246888" y="98806"/>
                </a:lnTo>
                <a:lnTo>
                  <a:pt x="246888" y="65874"/>
                </a:lnTo>
                <a:lnTo>
                  <a:pt x="307238" y="65874"/>
                </a:lnTo>
                <a:lnTo>
                  <a:pt x="307238" y="32931"/>
                </a:lnTo>
                <a:lnTo>
                  <a:pt x="224942" y="32931"/>
                </a:lnTo>
                <a:lnTo>
                  <a:pt x="224942" y="21958"/>
                </a:lnTo>
                <a:lnTo>
                  <a:pt x="223202" y="13436"/>
                </a:lnTo>
                <a:lnTo>
                  <a:pt x="218490" y="6451"/>
                </a:lnTo>
                <a:lnTo>
                  <a:pt x="211518" y="1727"/>
                </a:lnTo>
                <a:lnTo>
                  <a:pt x="202996" y="0"/>
                </a:lnTo>
                <a:lnTo>
                  <a:pt x="186537" y="0"/>
                </a:lnTo>
                <a:lnTo>
                  <a:pt x="186537" y="29641"/>
                </a:lnTo>
                <a:lnTo>
                  <a:pt x="186537" y="47752"/>
                </a:lnTo>
                <a:lnTo>
                  <a:pt x="179400" y="54889"/>
                </a:lnTo>
                <a:lnTo>
                  <a:pt x="160743" y="54889"/>
                </a:lnTo>
                <a:lnTo>
                  <a:pt x="153619" y="47752"/>
                </a:lnTo>
                <a:lnTo>
                  <a:pt x="153619" y="29095"/>
                </a:lnTo>
                <a:lnTo>
                  <a:pt x="160743" y="21958"/>
                </a:lnTo>
                <a:lnTo>
                  <a:pt x="179400" y="21958"/>
                </a:lnTo>
                <a:lnTo>
                  <a:pt x="186537" y="29641"/>
                </a:lnTo>
                <a:lnTo>
                  <a:pt x="186537" y="0"/>
                </a:lnTo>
                <a:lnTo>
                  <a:pt x="137160" y="0"/>
                </a:lnTo>
                <a:lnTo>
                  <a:pt x="128638" y="1727"/>
                </a:lnTo>
                <a:lnTo>
                  <a:pt x="121653" y="6451"/>
                </a:lnTo>
                <a:lnTo>
                  <a:pt x="116941" y="13436"/>
                </a:lnTo>
                <a:lnTo>
                  <a:pt x="115214" y="21958"/>
                </a:lnTo>
                <a:lnTo>
                  <a:pt x="115214" y="32931"/>
                </a:lnTo>
                <a:lnTo>
                  <a:pt x="21945" y="32931"/>
                </a:lnTo>
                <a:lnTo>
                  <a:pt x="13423" y="34671"/>
                </a:lnTo>
                <a:lnTo>
                  <a:pt x="6438" y="39382"/>
                </a:lnTo>
                <a:lnTo>
                  <a:pt x="1727" y="46367"/>
                </a:lnTo>
                <a:lnTo>
                  <a:pt x="0" y="54889"/>
                </a:lnTo>
                <a:lnTo>
                  <a:pt x="0" y="417195"/>
                </a:lnTo>
                <a:lnTo>
                  <a:pt x="1727" y="425729"/>
                </a:lnTo>
                <a:lnTo>
                  <a:pt x="6438" y="432714"/>
                </a:lnTo>
                <a:lnTo>
                  <a:pt x="13423" y="437426"/>
                </a:lnTo>
                <a:lnTo>
                  <a:pt x="21945" y="439153"/>
                </a:lnTo>
                <a:lnTo>
                  <a:pt x="318211" y="439153"/>
                </a:lnTo>
                <a:lnTo>
                  <a:pt x="326732" y="437426"/>
                </a:lnTo>
                <a:lnTo>
                  <a:pt x="333705" y="432714"/>
                </a:lnTo>
                <a:lnTo>
                  <a:pt x="338429" y="425729"/>
                </a:lnTo>
                <a:lnTo>
                  <a:pt x="340156" y="417207"/>
                </a:lnTo>
                <a:lnTo>
                  <a:pt x="340156" y="406222"/>
                </a:lnTo>
                <a:lnTo>
                  <a:pt x="340156" y="65874"/>
                </a:lnTo>
                <a:lnTo>
                  <a:pt x="340156" y="54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5" descr="$PPTXTitle">
            <a:extLst>
              <a:ext uri="{FF2B5EF4-FFF2-40B4-BE49-F238E27FC236}">
                <a16:creationId xmlns:a16="http://schemas.microsoft.com/office/drawing/2014/main" id="{165C0BC6-DD44-E666-7A6B-B25BD6F7BA86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2C9CD40-DD6F-7DA1-3B0B-3DB73B764E44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3399680-70FF-7C92-62D6-260624550BF5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64361" y="1305306"/>
            <a:ext cx="83261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respuestas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refuerzan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insights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analizadas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informe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5494" y="1915210"/>
            <a:ext cx="5293360" cy="30861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Cambios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demográficos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impacto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población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flotante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dirty="0"/>
              <a:t>Crecimiento</a:t>
            </a:r>
            <a:r>
              <a:rPr spc="-70" dirty="0"/>
              <a:t> </a:t>
            </a:r>
            <a:r>
              <a:rPr dirty="0"/>
              <a:t>demográfico</a:t>
            </a:r>
            <a:r>
              <a:rPr spc="-65" dirty="0"/>
              <a:t> </a:t>
            </a:r>
            <a:r>
              <a:rPr dirty="0"/>
              <a:t>acelerado</a:t>
            </a:r>
            <a:r>
              <a:rPr spc="-70" dirty="0"/>
              <a:t> </a:t>
            </a:r>
            <a:r>
              <a:rPr dirty="0"/>
              <a:t>marcado</a:t>
            </a:r>
            <a:r>
              <a:rPr spc="-65" dirty="0"/>
              <a:t> </a:t>
            </a:r>
            <a:r>
              <a:rPr dirty="0"/>
              <a:t>por</a:t>
            </a:r>
            <a:r>
              <a:rPr spc="-45" dirty="0"/>
              <a:t> </a:t>
            </a:r>
            <a:r>
              <a:rPr dirty="0"/>
              <a:t>aumento</a:t>
            </a:r>
            <a:r>
              <a:rPr spc="-65" dirty="0"/>
              <a:t> </a:t>
            </a:r>
            <a:r>
              <a:rPr spc="-25" dirty="0"/>
              <a:t>de</a:t>
            </a: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/>
              <a:t>tasas</a:t>
            </a:r>
            <a:r>
              <a:rPr spc="-4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envejecimiento.</a:t>
            </a:r>
          </a:p>
          <a:p>
            <a:pPr marL="299085" marR="5080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dirty="0"/>
              <a:t>Incremento</a:t>
            </a:r>
            <a:r>
              <a:rPr spc="32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dirty="0"/>
              <a:t>cronicidad</a:t>
            </a:r>
            <a:r>
              <a:rPr spc="-55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dirty="0"/>
              <a:t>la</a:t>
            </a:r>
            <a:r>
              <a:rPr spc="-20" dirty="0"/>
              <a:t> </a:t>
            </a:r>
            <a:r>
              <a:rPr dirty="0"/>
              <a:t>demanda</a:t>
            </a:r>
            <a:r>
              <a:rPr spc="-4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atención</a:t>
            </a:r>
            <a:r>
              <a:rPr spc="-55" dirty="0"/>
              <a:t> </a:t>
            </a:r>
            <a:r>
              <a:rPr spc="-10" dirty="0"/>
              <a:t>sanitaria, </a:t>
            </a:r>
            <a:r>
              <a:rPr dirty="0"/>
              <a:t>tensionando</a:t>
            </a:r>
            <a:r>
              <a:rPr spc="-70" dirty="0"/>
              <a:t> </a:t>
            </a:r>
            <a:r>
              <a:rPr dirty="0"/>
              <a:t>un</a:t>
            </a:r>
            <a:r>
              <a:rPr spc="-40" dirty="0"/>
              <a:t> </a:t>
            </a:r>
            <a:r>
              <a:rPr spc="-10" dirty="0"/>
              <a:t>sistema</a:t>
            </a:r>
          </a:p>
          <a:p>
            <a:pPr marL="299085" marR="30797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dirty="0"/>
              <a:t>Los</a:t>
            </a:r>
            <a:r>
              <a:rPr spc="-35" dirty="0"/>
              <a:t> </a:t>
            </a:r>
            <a:r>
              <a:rPr dirty="0"/>
              <a:t>flujos</a:t>
            </a:r>
            <a:r>
              <a:rPr spc="-40" dirty="0"/>
              <a:t> </a:t>
            </a:r>
            <a:r>
              <a:rPr dirty="0"/>
              <a:t>estacionales</a:t>
            </a:r>
            <a:r>
              <a:rPr spc="-55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dirty="0"/>
              <a:t>turistas</a:t>
            </a:r>
            <a:r>
              <a:rPr spc="-45" dirty="0"/>
              <a:t> </a:t>
            </a:r>
            <a:r>
              <a:rPr dirty="0"/>
              <a:t>y</a:t>
            </a:r>
            <a:r>
              <a:rPr spc="-15" dirty="0"/>
              <a:t> </a:t>
            </a:r>
            <a:r>
              <a:rPr dirty="0"/>
              <a:t>residentes</a:t>
            </a:r>
            <a:r>
              <a:rPr spc="-55" dirty="0"/>
              <a:t> </a:t>
            </a:r>
            <a:r>
              <a:rPr spc="-10" dirty="0"/>
              <a:t>temporales </a:t>
            </a:r>
            <a:r>
              <a:rPr dirty="0"/>
              <a:t>generan</a:t>
            </a:r>
            <a:r>
              <a:rPr spc="-65" dirty="0"/>
              <a:t> </a:t>
            </a:r>
            <a:r>
              <a:rPr dirty="0"/>
              <a:t>picos</a:t>
            </a:r>
            <a:r>
              <a:rPr spc="-45" dirty="0"/>
              <a:t> </a:t>
            </a:r>
            <a:r>
              <a:rPr dirty="0"/>
              <a:t>recurrentes</a:t>
            </a:r>
            <a:r>
              <a:rPr spc="-6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demanda</a:t>
            </a:r>
            <a:r>
              <a:rPr spc="-60" dirty="0"/>
              <a:t> </a:t>
            </a:r>
            <a:r>
              <a:rPr dirty="0"/>
              <a:t>asistencial</a:t>
            </a:r>
            <a:r>
              <a:rPr spc="-60" dirty="0"/>
              <a:t> </a:t>
            </a:r>
            <a:r>
              <a:rPr spc="-25" dirty="0"/>
              <a:t>que </a:t>
            </a:r>
            <a:r>
              <a:rPr dirty="0"/>
              <a:t>saturan</a:t>
            </a:r>
            <a:r>
              <a:rPr spc="-70" dirty="0"/>
              <a:t> </a:t>
            </a:r>
            <a:r>
              <a:rPr dirty="0"/>
              <a:t>los</a:t>
            </a:r>
            <a:r>
              <a:rPr spc="-25" dirty="0"/>
              <a:t> </a:t>
            </a:r>
            <a:r>
              <a:rPr spc="-10" dirty="0"/>
              <a:t>servicios</a:t>
            </a:r>
          </a:p>
          <a:p>
            <a:pPr marL="299085" marR="13970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dirty="0"/>
              <a:t>Esta</a:t>
            </a:r>
            <a:r>
              <a:rPr spc="-30" dirty="0"/>
              <a:t> </a:t>
            </a:r>
            <a:r>
              <a:rPr dirty="0"/>
              <a:t>presión</a:t>
            </a:r>
            <a:r>
              <a:rPr spc="-45" dirty="0"/>
              <a:t> </a:t>
            </a:r>
            <a:r>
              <a:rPr dirty="0"/>
              <a:t>asistencial</a:t>
            </a:r>
            <a:r>
              <a:rPr spc="-45" dirty="0"/>
              <a:t> </a:t>
            </a:r>
            <a:r>
              <a:rPr dirty="0"/>
              <a:t>no</a:t>
            </a:r>
            <a:r>
              <a:rPr spc="-10" dirty="0"/>
              <a:t> </a:t>
            </a:r>
            <a:r>
              <a:rPr dirty="0"/>
              <a:t>queda</a:t>
            </a:r>
            <a:r>
              <a:rPr spc="-35" dirty="0"/>
              <a:t> </a:t>
            </a:r>
            <a:r>
              <a:rPr spc="-10" dirty="0"/>
              <a:t>adecuadamente</a:t>
            </a:r>
            <a:r>
              <a:rPr spc="-45" dirty="0"/>
              <a:t> </a:t>
            </a:r>
            <a:r>
              <a:rPr spc="-10" dirty="0"/>
              <a:t>reflejada</a:t>
            </a:r>
            <a:r>
              <a:rPr spc="500" dirty="0"/>
              <a:t> </a:t>
            </a:r>
            <a:r>
              <a:rPr dirty="0"/>
              <a:t>en</a:t>
            </a:r>
            <a:r>
              <a:rPr spc="-45" dirty="0"/>
              <a:t> </a:t>
            </a:r>
            <a:r>
              <a:rPr dirty="0"/>
              <a:t>el</a:t>
            </a:r>
            <a:r>
              <a:rPr spc="-25" dirty="0"/>
              <a:t> </a:t>
            </a:r>
            <a:r>
              <a:rPr dirty="0"/>
              <a:t>modelo</a:t>
            </a:r>
            <a:r>
              <a:rPr spc="-30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financiación,</a:t>
            </a:r>
            <a:r>
              <a:rPr spc="-55" dirty="0"/>
              <a:t> </a:t>
            </a:r>
            <a:r>
              <a:rPr dirty="0"/>
              <a:t>basado</a:t>
            </a:r>
            <a:r>
              <a:rPr spc="-55" dirty="0"/>
              <a:t> </a:t>
            </a:r>
            <a:r>
              <a:rPr dirty="0"/>
              <a:t>en</a:t>
            </a:r>
            <a:r>
              <a:rPr spc="-25" dirty="0"/>
              <a:t> </a:t>
            </a:r>
            <a:r>
              <a:rPr dirty="0"/>
              <a:t>el</a:t>
            </a:r>
            <a:r>
              <a:rPr spc="-30" dirty="0"/>
              <a:t> </a:t>
            </a:r>
            <a:r>
              <a:rPr dirty="0"/>
              <a:t>padrón</a:t>
            </a:r>
            <a:r>
              <a:rPr spc="-45" dirty="0"/>
              <a:t> </a:t>
            </a:r>
            <a:r>
              <a:rPr spc="-10" dirty="0"/>
              <a:t>municipal, </a:t>
            </a:r>
            <a:r>
              <a:rPr dirty="0"/>
              <a:t>lo</a:t>
            </a:r>
            <a:r>
              <a:rPr spc="-20" dirty="0"/>
              <a:t> </a:t>
            </a:r>
            <a:r>
              <a:rPr dirty="0"/>
              <a:t>que</a:t>
            </a:r>
            <a:r>
              <a:rPr spc="-30" dirty="0"/>
              <a:t> </a:t>
            </a:r>
            <a:r>
              <a:rPr dirty="0"/>
              <a:t>dificulta</a:t>
            </a:r>
            <a:r>
              <a:rPr spc="-50" dirty="0"/>
              <a:t> </a:t>
            </a:r>
            <a:r>
              <a:rPr dirty="0"/>
              <a:t>una</a:t>
            </a:r>
            <a:r>
              <a:rPr spc="-30" dirty="0"/>
              <a:t> </a:t>
            </a:r>
            <a:r>
              <a:rPr dirty="0"/>
              <a:t>planificación</a:t>
            </a:r>
            <a:r>
              <a:rPr spc="-55" dirty="0"/>
              <a:t> </a:t>
            </a:r>
            <a:r>
              <a:rPr dirty="0"/>
              <a:t>realista</a:t>
            </a:r>
            <a:r>
              <a:rPr spc="-5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dirty="0"/>
              <a:t>recursos</a:t>
            </a:r>
            <a:r>
              <a:rPr spc="-45" dirty="0"/>
              <a:t> </a:t>
            </a:r>
            <a:r>
              <a:rPr spc="-10" dirty="0"/>
              <a:t>humanos </a:t>
            </a:r>
            <a:r>
              <a:rPr dirty="0"/>
              <a:t>e</a:t>
            </a:r>
            <a:r>
              <a:rPr spc="-10" dirty="0"/>
              <a:t> infraestructuras</a:t>
            </a:r>
          </a:p>
        </p:txBody>
      </p:sp>
      <p:pic>
        <p:nvPicPr>
          <p:cNvPr id="6" name="object 6" descr="Gráfico, Gráfico de barras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3178" y="1902462"/>
            <a:ext cx="4108695" cy="2095620"/>
          </a:xfrm>
          <a:prstGeom prst="rect">
            <a:avLst/>
          </a:prstGeom>
        </p:spPr>
      </p:pic>
      <p:pic>
        <p:nvPicPr>
          <p:cNvPr id="7" name="object 7" descr="Gráfico, Gráfico de barras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0784" y="4112023"/>
            <a:ext cx="4172999" cy="200672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5541981-C4BB-AA11-A3DE-F35BEF59BDD2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object 5" descr="$PPTXTitle">
            <a:extLst>
              <a:ext uri="{FF2B5EF4-FFF2-40B4-BE49-F238E27FC236}">
                <a16:creationId xmlns:a16="http://schemas.microsoft.com/office/drawing/2014/main" id="{C09DC205-2EDD-5CC0-C2EF-8994EFE68A3E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7" name="object 2" descr="$PPTXTitle">
            <a:extLst>
              <a:ext uri="{FF2B5EF4-FFF2-40B4-BE49-F238E27FC236}">
                <a16:creationId xmlns:a16="http://schemas.microsoft.com/office/drawing/2014/main" id="{65846AD0-1D34-2049-B048-0CEE55296F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726CB70-DD98-646A-C7D5-1BB75287B9DB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64361" y="1305306"/>
            <a:ext cx="8945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respuestas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refuerzan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insights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analizadas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informe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(Cont.)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85494" y="1915210"/>
            <a:ext cx="5293360" cy="308610"/>
          </a:xfrm>
          <a:custGeom>
            <a:avLst/>
            <a:gdLst/>
            <a:ahLst/>
            <a:cxnLst/>
            <a:rect l="l" t="t" r="r" b="b"/>
            <a:pathLst>
              <a:path w="5293359" h="308610">
                <a:moveTo>
                  <a:pt x="0" y="308559"/>
                </a:moveTo>
                <a:lnTo>
                  <a:pt x="5293106" y="308559"/>
                </a:lnTo>
                <a:lnTo>
                  <a:pt x="5293106" y="0"/>
                </a:lnTo>
                <a:lnTo>
                  <a:pt x="0" y="0"/>
                </a:lnTo>
                <a:lnTo>
                  <a:pt x="0" y="308559"/>
                </a:lnTo>
                <a:close/>
              </a:path>
            </a:pathLst>
          </a:custGeom>
          <a:ln w="12700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79144" y="1908860"/>
            <a:ext cx="5306060" cy="32131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56515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445"/>
              </a:spcBef>
            </a:pPr>
            <a:r>
              <a:rPr sz="1300" b="1" dirty="0">
                <a:latin typeface="Arial"/>
                <a:cs typeface="Arial"/>
              </a:rPr>
              <a:t>Recursos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e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infraestructuras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e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impacto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de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la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provisión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privada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4361" y="2581097"/>
            <a:ext cx="5221605" cy="3258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expertos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consideran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recursos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públicos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actuales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son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claramente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insuficientes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picos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demanda</a:t>
            </a:r>
            <a:endParaRPr sz="1400">
              <a:latin typeface="Arial"/>
              <a:cs typeface="Arial"/>
            </a:endParaRPr>
          </a:p>
          <a:p>
            <a:pPr marL="299085" marR="15176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provincia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Málaga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presenta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déficit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estructural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camas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públicas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comparación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Andalucía</a:t>
            </a:r>
            <a:endParaRPr sz="1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Centros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salud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encuentran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infradotados</a:t>
            </a:r>
            <a:r>
              <a:rPr sz="1400" b="1" spc="-50" dirty="0">
                <a:latin typeface="Arial"/>
                <a:cs typeface="Arial"/>
              </a:rPr>
              <a:t> y </a:t>
            </a:r>
            <a:r>
              <a:rPr sz="1400" b="1" dirty="0">
                <a:latin typeface="Arial"/>
                <a:cs typeface="Arial"/>
              </a:rPr>
              <a:t>obsoletos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así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hospitales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que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están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plenamente </a:t>
            </a:r>
            <a:r>
              <a:rPr sz="1400" b="1" dirty="0">
                <a:latin typeface="Arial"/>
                <a:cs typeface="Arial"/>
              </a:rPr>
              <a:t>dotados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profesionales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capacidad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operativa,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eso </a:t>
            </a:r>
            <a:r>
              <a:rPr sz="1400" dirty="0">
                <a:latin typeface="Arial"/>
                <a:cs typeface="Arial"/>
              </a:rPr>
              <a:t>revierte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asistencial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ciudad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málaga</a:t>
            </a:r>
            <a:endParaRPr sz="1400">
              <a:latin typeface="Arial"/>
              <a:cs typeface="Arial"/>
            </a:endParaRPr>
          </a:p>
          <a:p>
            <a:pPr marL="299085" marR="355600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La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sanidad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privada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desempeña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papel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relevante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b="1" dirty="0">
                <a:latin typeface="Arial"/>
                <a:cs typeface="Arial"/>
              </a:rPr>
              <a:t>descarga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demanda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asistencial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especialmente </a:t>
            </a:r>
            <a:r>
              <a:rPr sz="1400" dirty="0">
                <a:latin typeface="Arial"/>
                <a:cs typeface="Arial"/>
              </a:rPr>
              <a:t>mediante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intervenciones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quirúrgicas</a:t>
            </a:r>
            <a:r>
              <a:rPr sz="1400" spc="-50" dirty="0">
                <a:latin typeface="Arial"/>
                <a:cs typeface="Arial"/>
              </a:rPr>
              <a:t> y </a:t>
            </a:r>
            <a:r>
              <a:rPr sz="1400" dirty="0">
                <a:latin typeface="Arial"/>
                <a:cs typeface="Arial"/>
              </a:rPr>
              <a:t>pruebas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diagnósticas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 descr="Gráfico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075" y="1946911"/>
            <a:ext cx="4254749" cy="210832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264272" y="4323867"/>
            <a:ext cx="4344035" cy="130556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61594" marR="81280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Arial"/>
                <a:cs typeface="Arial"/>
              </a:rPr>
              <a:t>Desde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visión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pacientes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valora </a:t>
            </a:r>
            <a:r>
              <a:rPr sz="1400" dirty="0">
                <a:latin typeface="Arial"/>
                <a:cs typeface="Arial"/>
              </a:rPr>
              <a:t>positivamente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colaboración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público-privada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través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conciertos,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siempre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garantice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nivel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calidad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asistencial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equivalente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sistema público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53BF996-17AC-0BB9-8CBC-3B4953970F51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object 5" descr="$PPTXTitle">
            <a:extLst>
              <a:ext uri="{FF2B5EF4-FFF2-40B4-BE49-F238E27FC236}">
                <a16:creationId xmlns:a16="http://schemas.microsoft.com/office/drawing/2014/main" id="{492C6AF4-89A7-5D94-2104-2C1B58471CFC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8" name="object 2" descr="$PPTXTitle">
            <a:extLst>
              <a:ext uri="{FF2B5EF4-FFF2-40B4-BE49-F238E27FC236}">
                <a16:creationId xmlns:a16="http://schemas.microsoft.com/office/drawing/2014/main" id="{7D5C76C6-9210-DDF7-8B18-D8F2C5E59B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80EEF6D-4E22-0854-8E84-7A0457A0B77B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64361" y="1305306"/>
            <a:ext cx="8945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respuestas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refuerzan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insights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analizadas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informe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(Cont.)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85494" y="1915210"/>
            <a:ext cx="5293360" cy="308610"/>
          </a:xfrm>
          <a:custGeom>
            <a:avLst/>
            <a:gdLst/>
            <a:ahLst/>
            <a:cxnLst/>
            <a:rect l="l" t="t" r="r" b="b"/>
            <a:pathLst>
              <a:path w="5293359" h="308610">
                <a:moveTo>
                  <a:pt x="0" y="308559"/>
                </a:moveTo>
                <a:lnTo>
                  <a:pt x="5293106" y="308559"/>
                </a:lnTo>
                <a:lnTo>
                  <a:pt x="5293106" y="0"/>
                </a:lnTo>
                <a:lnTo>
                  <a:pt x="0" y="0"/>
                </a:lnTo>
                <a:lnTo>
                  <a:pt x="0" y="308559"/>
                </a:lnTo>
                <a:close/>
              </a:path>
            </a:pathLst>
          </a:custGeom>
          <a:ln w="12700">
            <a:solidFill>
              <a:srgbClr val="E4E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79144" y="1908860"/>
            <a:ext cx="5306060" cy="32131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400" b="1" dirty="0">
                <a:latin typeface="Arial"/>
                <a:cs typeface="Arial"/>
              </a:rPr>
              <a:t>Liderazgo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sistema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financiación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pc="-10" dirty="0"/>
              <a:t>Consideran</a:t>
            </a:r>
            <a:r>
              <a:rPr spc="-55" dirty="0"/>
              <a:t> </a:t>
            </a:r>
            <a:r>
              <a:rPr dirty="0"/>
              <a:t>que</a:t>
            </a:r>
            <a:r>
              <a:rPr spc="-30" dirty="0"/>
              <a:t> </a:t>
            </a:r>
            <a:r>
              <a:rPr dirty="0"/>
              <a:t>el</a:t>
            </a:r>
            <a:r>
              <a:rPr spc="-20" dirty="0"/>
              <a:t> </a:t>
            </a:r>
            <a:r>
              <a:rPr dirty="0"/>
              <a:t>sistema</a:t>
            </a:r>
            <a:r>
              <a:rPr spc="-50" dirty="0"/>
              <a:t> </a:t>
            </a:r>
            <a:r>
              <a:rPr dirty="0"/>
              <a:t>sanitario</a:t>
            </a:r>
            <a:r>
              <a:rPr spc="-55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dirty="0"/>
              <a:t>la</a:t>
            </a:r>
            <a:r>
              <a:rPr spc="-20" dirty="0"/>
              <a:t> </a:t>
            </a:r>
            <a:r>
              <a:rPr dirty="0"/>
              <a:t>provincia</a:t>
            </a:r>
            <a:r>
              <a:rPr spc="-2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Málaga </a:t>
            </a:r>
            <a:r>
              <a:rPr dirty="0"/>
              <a:t>presenta</a:t>
            </a:r>
            <a:r>
              <a:rPr spc="-60" dirty="0"/>
              <a:t> </a:t>
            </a:r>
            <a:r>
              <a:rPr dirty="0"/>
              <a:t>importantes</a:t>
            </a:r>
            <a:r>
              <a:rPr spc="-35" dirty="0"/>
              <a:t> </a:t>
            </a:r>
            <a:r>
              <a:rPr b="1" spc="-10" dirty="0">
                <a:latin typeface="Arial"/>
                <a:cs typeface="Arial"/>
              </a:rPr>
              <a:t>debilidades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el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liderazgo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el </a:t>
            </a:r>
            <a:r>
              <a:rPr b="1" dirty="0">
                <a:latin typeface="Arial"/>
                <a:cs typeface="Arial"/>
              </a:rPr>
              <a:t>modelo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10" dirty="0">
                <a:latin typeface="Arial"/>
                <a:cs typeface="Arial"/>
              </a:rPr>
              <a:t> financiación</a:t>
            </a:r>
            <a:r>
              <a:rPr spc="-10" dirty="0"/>
              <a:t>,</a:t>
            </a:r>
            <a:r>
              <a:rPr spc="-50" dirty="0"/>
              <a:t> </a:t>
            </a:r>
            <a:r>
              <a:rPr dirty="0"/>
              <a:t>que</a:t>
            </a:r>
            <a:r>
              <a:rPr spc="-20" dirty="0"/>
              <a:t> </a:t>
            </a:r>
            <a:r>
              <a:rPr dirty="0"/>
              <a:t>limitan</a:t>
            </a:r>
            <a:r>
              <a:rPr spc="-20" dirty="0"/>
              <a:t> </a:t>
            </a:r>
            <a:r>
              <a:rPr dirty="0"/>
              <a:t>su</a:t>
            </a:r>
            <a:r>
              <a:rPr spc="-20" dirty="0"/>
              <a:t> </a:t>
            </a:r>
            <a:r>
              <a:rPr dirty="0"/>
              <a:t>capacidad</a:t>
            </a:r>
            <a:r>
              <a:rPr spc="-45" dirty="0"/>
              <a:t> </a:t>
            </a:r>
            <a:r>
              <a:rPr spc="-25" dirty="0"/>
              <a:t>de </a:t>
            </a:r>
            <a:r>
              <a:rPr dirty="0"/>
              <a:t>respuesta</a:t>
            </a:r>
            <a:r>
              <a:rPr spc="-65" dirty="0"/>
              <a:t> </a:t>
            </a:r>
            <a:r>
              <a:rPr dirty="0"/>
              <a:t>y</a:t>
            </a:r>
            <a:r>
              <a:rPr spc="-25" dirty="0"/>
              <a:t> </a:t>
            </a:r>
            <a:r>
              <a:rPr spc="-10" dirty="0"/>
              <a:t>transformación</a:t>
            </a:r>
          </a:p>
          <a:p>
            <a:pPr marL="299085" marR="240029" indent="-287020">
              <a:lnSpc>
                <a:spcPct val="100000"/>
              </a:lnSpc>
              <a:spcBef>
                <a:spcPts val="1205"/>
              </a:spcBef>
              <a:buChar char="•"/>
              <a:tabLst>
                <a:tab pos="299085" algn="l"/>
              </a:tabLst>
            </a:pPr>
            <a:r>
              <a:rPr dirty="0"/>
              <a:t>Se</a:t>
            </a:r>
            <a:r>
              <a:rPr spc="-30" dirty="0"/>
              <a:t> </a:t>
            </a:r>
            <a:r>
              <a:rPr dirty="0"/>
              <a:t>identifica</a:t>
            </a:r>
            <a:r>
              <a:rPr spc="-50" dirty="0"/>
              <a:t> </a:t>
            </a:r>
            <a:r>
              <a:rPr dirty="0"/>
              <a:t>una</a:t>
            </a:r>
            <a:r>
              <a:rPr spc="-25" dirty="0"/>
              <a:t> </a:t>
            </a:r>
            <a:r>
              <a:rPr dirty="0"/>
              <a:t>falta</a:t>
            </a:r>
            <a:r>
              <a:rPr spc="-3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liderazgo</a:t>
            </a:r>
            <a:r>
              <a:rPr spc="-50" dirty="0"/>
              <a:t> </a:t>
            </a:r>
            <a:r>
              <a:rPr dirty="0"/>
              <a:t>clínico</a:t>
            </a:r>
            <a:r>
              <a:rPr spc="-35" dirty="0"/>
              <a:t> </a:t>
            </a:r>
            <a:r>
              <a:rPr dirty="0"/>
              <a:t>y</a:t>
            </a:r>
            <a:r>
              <a:rPr spc="-10" dirty="0"/>
              <a:t> </a:t>
            </a:r>
            <a:r>
              <a:rPr dirty="0"/>
              <a:t>gestor</a:t>
            </a:r>
            <a:r>
              <a:rPr spc="-50" dirty="0"/>
              <a:t> </a:t>
            </a:r>
            <a:r>
              <a:rPr spc="-10" dirty="0"/>
              <a:t>efectivo, </a:t>
            </a:r>
            <a:r>
              <a:rPr dirty="0"/>
              <a:t>con</a:t>
            </a:r>
            <a:r>
              <a:rPr spc="-30" dirty="0"/>
              <a:t> </a:t>
            </a:r>
            <a:r>
              <a:rPr b="1" spc="-10" dirty="0">
                <a:latin typeface="Arial"/>
                <a:cs typeface="Arial"/>
              </a:rPr>
              <a:t>estructuras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jerárquicas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rígidas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una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burocracia </a:t>
            </a:r>
            <a:r>
              <a:rPr b="1" dirty="0">
                <a:latin typeface="Arial"/>
                <a:cs typeface="Arial"/>
              </a:rPr>
              <a:t>excesiva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dirty="0"/>
              <a:t>que</a:t>
            </a:r>
            <a:r>
              <a:rPr spc="-35" dirty="0"/>
              <a:t> </a:t>
            </a:r>
            <a:r>
              <a:rPr dirty="0"/>
              <a:t>dificultan</a:t>
            </a:r>
            <a:r>
              <a:rPr spc="-70" dirty="0"/>
              <a:t> </a:t>
            </a:r>
            <a:r>
              <a:rPr dirty="0"/>
              <a:t>la</a:t>
            </a:r>
            <a:r>
              <a:rPr spc="-25" dirty="0"/>
              <a:t> </a:t>
            </a:r>
            <a:r>
              <a:rPr spc="-10" dirty="0"/>
              <a:t>innovación</a:t>
            </a:r>
          </a:p>
          <a:p>
            <a:pPr marL="299085" marR="12255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dirty="0"/>
              <a:t>Aunque</a:t>
            </a:r>
            <a:r>
              <a:rPr spc="-60" dirty="0"/>
              <a:t> </a:t>
            </a:r>
            <a:r>
              <a:rPr dirty="0"/>
              <a:t>el</a:t>
            </a:r>
            <a:r>
              <a:rPr spc="-20" dirty="0"/>
              <a:t> </a:t>
            </a:r>
            <a:r>
              <a:rPr dirty="0"/>
              <a:t>presupuesto</a:t>
            </a:r>
            <a:r>
              <a:rPr spc="-55" dirty="0"/>
              <a:t> </a:t>
            </a:r>
            <a:r>
              <a:rPr dirty="0"/>
              <a:t>sanitario</a:t>
            </a:r>
            <a:r>
              <a:rPr spc="-60" dirty="0"/>
              <a:t> </a:t>
            </a:r>
            <a:r>
              <a:rPr dirty="0"/>
              <a:t>por</a:t>
            </a:r>
            <a:r>
              <a:rPr spc="-30" dirty="0"/>
              <a:t> </a:t>
            </a:r>
            <a:r>
              <a:rPr dirty="0"/>
              <a:t>persona</a:t>
            </a:r>
            <a:r>
              <a:rPr spc="-55" dirty="0"/>
              <a:t> </a:t>
            </a:r>
            <a:r>
              <a:rPr dirty="0"/>
              <a:t>ha</a:t>
            </a:r>
            <a:r>
              <a:rPr spc="-20" dirty="0"/>
              <a:t> </a:t>
            </a:r>
            <a:r>
              <a:rPr spc="-10" dirty="0"/>
              <a:t>aumentado, </a:t>
            </a:r>
            <a:r>
              <a:rPr dirty="0"/>
              <a:t>este</a:t>
            </a:r>
            <a:r>
              <a:rPr spc="-55" dirty="0"/>
              <a:t> </a:t>
            </a:r>
            <a:r>
              <a:rPr dirty="0"/>
              <a:t>incremento</a:t>
            </a:r>
            <a:r>
              <a:rPr spc="-50" dirty="0"/>
              <a:t> </a:t>
            </a:r>
            <a:r>
              <a:rPr b="1" dirty="0">
                <a:latin typeface="Arial"/>
                <a:cs typeface="Arial"/>
              </a:rPr>
              <a:t>no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ha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traducido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en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una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mejora </a:t>
            </a:r>
            <a:r>
              <a:rPr b="1" dirty="0">
                <a:latin typeface="Arial"/>
                <a:cs typeface="Arial"/>
              </a:rPr>
              <a:t>perceptible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la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calidad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asistencial</a:t>
            </a:r>
          </a:p>
        </p:txBody>
      </p:sp>
      <p:pic>
        <p:nvPicPr>
          <p:cNvPr id="7" name="object 7" descr="Gráfico, Gráfico de barras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9160" y="1953262"/>
            <a:ext cx="3708644" cy="184161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273417" y="3969600"/>
            <a:ext cx="4344035" cy="784860"/>
          </a:xfrm>
          <a:prstGeom prst="rect">
            <a:avLst/>
          </a:prstGeom>
          <a:solidFill>
            <a:srgbClr val="E4E4E4"/>
          </a:solidFill>
          <a:ln w="3175">
            <a:solidFill>
              <a:srgbClr val="E4E4E4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61594" marR="51435" algn="just">
              <a:lnSpc>
                <a:spcPct val="100000"/>
              </a:lnSpc>
              <a:spcBef>
                <a:spcPts val="900"/>
              </a:spcBef>
            </a:pPr>
            <a:r>
              <a:rPr sz="1200" dirty="0">
                <a:latin typeface="Arial"/>
                <a:cs typeface="Arial"/>
              </a:rPr>
              <a:t>La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participación</a:t>
            </a:r>
            <a:r>
              <a:rPr sz="1200" spc="25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</a:t>
            </a:r>
            <a:r>
              <a:rPr sz="1200" spc="2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paciente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</a:t>
            </a:r>
            <a:r>
              <a:rPr sz="1200" spc="2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políticas</a:t>
            </a:r>
            <a:r>
              <a:rPr sz="1200" spc="2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sanitarias</a:t>
            </a:r>
            <a:r>
              <a:rPr sz="1200" spc="245" dirty="0">
                <a:latin typeface="Arial"/>
                <a:cs typeface="Arial"/>
              </a:rPr>
              <a:t>  </a:t>
            </a:r>
            <a:r>
              <a:rPr sz="1200" spc="-25" dirty="0">
                <a:latin typeface="Arial"/>
                <a:cs typeface="Arial"/>
              </a:rPr>
              <a:t>es </a:t>
            </a:r>
            <a:r>
              <a:rPr sz="1200" dirty="0">
                <a:latin typeface="Arial"/>
                <a:cs typeface="Arial"/>
              </a:rPr>
              <a:t>actualmente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muy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limitada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insuficientemente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articulada, </a:t>
            </a:r>
            <a:r>
              <a:rPr sz="1200" spc="-10" dirty="0">
                <a:latin typeface="Arial"/>
                <a:cs typeface="Arial"/>
              </a:rPr>
              <a:t>tanto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nivel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individual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como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través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asociaciones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pacientes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42A87F6-6AE6-56A1-E706-75946E11971C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object 5" descr="$PPTXTitle">
            <a:extLst>
              <a:ext uri="{FF2B5EF4-FFF2-40B4-BE49-F238E27FC236}">
                <a16:creationId xmlns:a16="http://schemas.microsoft.com/office/drawing/2014/main" id="{2BE88820-87C1-E2F2-AC6A-9CEC0045D882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8" name="object 2" descr="$PPTXTitle">
            <a:extLst>
              <a:ext uri="{FF2B5EF4-FFF2-40B4-BE49-F238E27FC236}">
                <a16:creationId xmlns:a16="http://schemas.microsoft.com/office/drawing/2014/main" id="{D9F10210-9947-55D9-CB73-86C2373656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9BF635-D90A-0E78-6F11-52E72B25D022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64361" y="1305306"/>
            <a:ext cx="8945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respuestas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refuerzan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insights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analizadas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informe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(Cont.)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5494" y="1915210"/>
            <a:ext cx="5293360" cy="30861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Barreras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acceso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18097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b="1" dirty="0">
                <a:latin typeface="Arial"/>
                <a:cs typeface="Arial"/>
              </a:rPr>
              <a:t>Listas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espera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prolongadas</a:t>
            </a:r>
            <a:r>
              <a:rPr dirty="0"/>
              <a:t>,</a:t>
            </a:r>
            <a:r>
              <a:rPr spc="-60" dirty="0"/>
              <a:t> </a:t>
            </a:r>
            <a:r>
              <a:rPr dirty="0"/>
              <a:t>tanto</a:t>
            </a:r>
            <a:r>
              <a:rPr spc="-45" dirty="0"/>
              <a:t> </a:t>
            </a:r>
            <a:r>
              <a:rPr dirty="0"/>
              <a:t>en</a:t>
            </a:r>
            <a:r>
              <a:rPr spc="-30" dirty="0"/>
              <a:t> </a:t>
            </a:r>
            <a:r>
              <a:rPr dirty="0"/>
              <a:t>la</a:t>
            </a:r>
            <a:r>
              <a:rPr spc="-20" dirty="0"/>
              <a:t> </a:t>
            </a:r>
            <a:r>
              <a:rPr spc="-10" dirty="0"/>
              <a:t>atención </a:t>
            </a:r>
            <a:r>
              <a:rPr dirty="0"/>
              <a:t>especializada,</a:t>
            </a:r>
            <a:r>
              <a:rPr spc="-65" dirty="0"/>
              <a:t> </a:t>
            </a:r>
            <a:r>
              <a:rPr dirty="0"/>
              <a:t>donde</a:t>
            </a:r>
            <a:r>
              <a:rPr spc="-65" dirty="0"/>
              <a:t> </a:t>
            </a:r>
            <a:r>
              <a:rPr dirty="0"/>
              <a:t>muchas</a:t>
            </a:r>
            <a:r>
              <a:rPr spc="-65" dirty="0"/>
              <a:t> </a:t>
            </a:r>
            <a:r>
              <a:rPr dirty="0"/>
              <a:t>especialidades</a:t>
            </a:r>
            <a:r>
              <a:rPr spc="-65" dirty="0"/>
              <a:t> </a:t>
            </a:r>
            <a:r>
              <a:rPr spc="-10" dirty="0"/>
              <a:t>superan </a:t>
            </a:r>
            <a:r>
              <a:rPr dirty="0"/>
              <a:t>ampliamente</a:t>
            </a:r>
            <a:r>
              <a:rPr spc="-65" dirty="0"/>
              <a:t> </a:t>
            </a:r>
            <a:r>
              <a:rPr dirty="0"/>
              <a:t>los</a:t>
            </a:r>
            <a:r>
              <a:rPr spc="-30" dirty="0"/>
              <a:t> </a:t>
            </a:r>
            <a:r>
              <a:rPr dirty="0"/>
              <a:t>tiempos</a:t>
            </a:r>
            <a:r>
              <a:rPr spc="-50" dirty="0"/>
              <a:t> </a:t>
            </a:r>
            <a:r>
              <a:rPr dirty="0"/>
              <a:t>máximos</a:t>
            </a:r>
            <a:r>
              <a:rPr spc="-20" dirty="0"/>
              <a:t> </a:t>
            </a:r>
            <a:r>
              <a:rPr dirty="0"/>
              <a:t>establecidos,</a:t>
            </a:r>
            <a:r>
              <a:rPr spc="-70" dirty="0"/>
              <a:t> </a:t>
            </a:r>
            <a:r>
              <a:rPr dirty="0"/>
              <a:t>como</a:t>
            </a:r>
            <a:r>
              <a:rPr spc="-35" dirty="0"/>
              <a:t> </a:t>
            </a:r>
            <a:r>
              <a:rPr dirty="0"/>
              <a:t>en</a:t>
            </a:r>
            <a:r>
              <a:rPr spc="-35" dirty="0"/>
              <a:t> </a:t>
            </a:r>
            <a:r>
              <a:rPr spc="-25" dirty="0"/>
              <a:t>la </a:t>
            </a:r>
            <a:r>
              <a:rPr dirty="0"/>
              <a:t>Atención</a:t>
            </a:r>
            <a:r>
              <a:rPr spc="-55" dirty="0"/>
              <a:t> </a:t>
            </a:r>
            <a:r>
              <a:rPr dirty="0"/>
              <a:t>Primaria,</a:t>
            </a:r>
            <a:r>
              <a:rPr spc="-40" dirty="0"/>
              <a:t> </a:t>
            </a:r>
            <a:r>
              <a:rPr dirty="0"/>
              <a:t>con</a:t>
            </a:r>
            <a:r>
              <a:rPr spc="-30" dirty="0"/>
              <a:t> </a:t>
            </a:r>
            <a:r>
              <a:rPr dirty="0"/>
              <a:t>demoras</a:t>
            </a:r>
            <a:r>
              <a:rPr spc="-40" dirty="0"/>
              <a:t> </a:t>
            </a:r>
            <a:r>
              <a:rPr dirty="0"/>
              <a:t>elevadas</a:t>
            </a:r>
            <a:r>
              <a:rPr spc="-45" dirty="0"/>
              <a:t> </a:t>
            </a:r>
            <a:r>
              <a:rPr dirty="0"/>
              <a:t>que</a:t>
            </a:r>
            <a:r>
              <a:rPr spc="-30" dirty="0"/>
              <a:t> </a:t>
            </a:r>
            <a:r>
              <a:rPr dirty="0"/>
              <a:t>dificultan</a:t>
            </a:r>
            <a:r>
              <a:rPr spc="-50" dirty="0"/>
              <a:t> </a:t>
            </a:r>
            <a:r>
              <a:rPr spc="-25" dirty="0"/>
              <a:t>el </a:t>
            </a:r>
            <a:r>
              <a:rPr dirty="0"/>
              <a:t>acceso</a:t>
            </a:r>
            <a:r>
              <a:rPr spc="-50" dirty="0"/>
              <a:t> </a:t>
            </a:r>
            <a:r>
              <a:rPr dirty="0"/>
              <a:t>oportuno</a:t>
            </a:r>
            <a:r>
              <a:rPr spc="-40" dirty="0"/>
              <a:t> </a:t>
            </a:r>
            <a:r>
              <a:rPr dirty="0"/>
              <a:t>al</a:t>
            </a:r>
            <a:r>
              <a:rPr spc="-5" dirty="0"/>
              <a:t> </a:t>
            </a:r>
            <a:r>
              <a:rPr spc="-10" dirty="0"/>
              <a:t>diagnóstico</a:t>
            </a:r>
            <a:r>
              <a:rPr spc="-45" dirty="0"/>
              <a:t> </a:t>
            </a:r>
            <a:r>
              <a:rPr dirty="0"/>
              <a:t>y al </a:t>
            </a:r>
            <a:r>
              <a:rPr spc="-10" dirty="0"/>
              <a:t>tratamiento.</a:t>
            </a:r>
          </a:p>
          <a:p>
            <a:pPr marL="299085" marR="5080" indent="-287020">
              <a:lnSpc>
                <a:spcPct val="100000"/>
              </a:lnSpc>
              <a:spcBef>
                <a:spcPts val="1205"/>
              </a:spcBef>
              <a:buChar char="•"/>
              <a:tabLst>
                <a:tab pos="299085" algn="l"/>
              </a:tabLst>
            </a:pPr>
            <a:r>
              <a:rPr dirty="0"/>
              <a:t>A</a:t>
            </a:r>
            <a:r>
              <a:rPr spc="-95" dirty="0"/>
              <a:t> </a:t>
            </a:r>
            <a:r>
              <a:rPr dirty="0"/>
              <a:t>ello</a:t>
            </a:r>
            <a:r>
              <a:rPr spc="-25" dirty="0"/>
              <a:t> </a:t>
            </a:r>
            <a:r>
              <a:rPr dirty="0"/>
              <a:t>se</a:t>
            </a:r>
            <a:r>
              <a:rPr spc="-35" dirty="0"/>
              <a:t> </a:t>
            </a:r>
            <a:r>
              <a:rPr dirty="0"/>
              <a:t>suman</a:t>
            </a:r>
            <a:r>
              <a:rPr spc="-40" dirty="0"/>
              <a:t> </a:t>
            </a:r>
            <a:r>
              <a:rPr dirty="0"/>
              <a:t>las</a:t>
            </a:r>
            <a:r>
              <a:rPr spc="-25" dirty="0"/>
              <a:t> </a:t>
            </a:r>
            <a:r>
              <a:rPr b="1" dirty="0">
                <a:latin typeface="Arial"/>
                <a:cs typeface="Arial"/>
              </a:rPr>
              <a:t>barreras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geográficas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movilidad, </a:t>
            </a:r>
            <a:r>
              <a:rPr b="1" dirty="0">
                <a:latin typeface="Arial"/>
                <a:cs typeface="Arial"/>
              </a:rPr>
              <a:t>con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carreteras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colapsadas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dificultades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25" dirty="0">
                <a:latin typeface="Arial"/>
                <a:cs typeface="Arial"/>
              </a:rPr>
              <a:t>de </a:t>
            </a:r>
            <a:r>
              <a:rPr b="1" spc="-10" dirty="0">
                <a:latin typeface="Arial"/>
                <a:cs typeface="Arial"/>
              </a:rPr>
              <a:t>desplazamiento</a:t>
            </a:r>
            <a:r>
              <a:rPr spc="-10" dirty="0"/>
              <a:t>,</a:t>
            </a:r>
            <a:r>
              <a:rPr spc="-50" dirty="0"/>
              <a:t> </a:t>
            </a:r>
            <a:r>
              <a:rPr dirty="0"/>
              <a:t>especialmente</a:t>
            </a:r>
            <a:r>
              <a:rPr spc="-40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dirty="0"/>
              <a:t>determinadas</a:t>
            </a:r>
            <a:r>
              <a:rPr spc="-35" dirty="0"/>
              <a:t> </a:t>
            </a:r>
            <a:r>
              <a:rPr dirty="0"/>
              <a:t>zonas</a:t>
            </a:r>
            <a:r>
              <a:rPr spc="-3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25" dirty="0"/>
              <a:t>la </a:t>
            </a:r>
            <a:r>
              <a:rPr dirty="0"/>
              <a:t>provincia,</a:t>
            </a:r>
            <a:r>
              <a:rPr spc="-50" dirty="0"/>
              <a:t> </a:t>
            </a:r>
            <a:r>
              <a:rPr dirty="0"/>
              <a:t>así</a:t>
            </a:r>
            <a:r>
              <a:rPr spc="-20" dirty="0"/>
              <a:t> </a:t>
            </a:r>
            <a:r>
              <a:rPr dirty="0"/>
              <a:t>como</a:t>
            </a:r>
            <a:r>
              <a:rPr spc="-40" dirty="0"/>
              <a:t> </a:t>
            </a:r>
            <a:r>
              <a:rPr dirty="0"/>
              <a:t>la</a:t>
            </a:r>
            <a:r>
              <a:rPr spc="-15" dirty="0"/>
              <a:t> </a:t>
            </a:r>
            <a:r>
              <a:rPr dirty="0"/>
              <a:t>brecha</a:t>
            </a:r>
            <a:r>
              <a:rPr spc="-35" dirty="0"/>
              <a:t> </a:t>
            </a:r>
            <a:r>
              <a:rPr dirty="0"/>
              <a:t>digital</a:t>
            </a:r>
            <a:r>
              <a:rPr spc="-40" dirty="0"/>
              <a:t> </a:t>
            </a:r>
            <a:r>
              <a:rPr dirty="0"/>
              <a:t>que</a:t>
            </a:r>
            <a:r>
              <a:rPr spc="-25" dirty="0"/>
              <a:t> </a:t>
            </a:r>
            <a:r>
              <a:rPr dirty="0"/>
              <a:t>afecta</a:t>
            </a:r>
            <a:r>
              <a:rPr spc="-50" dirty="0"/>
              <a:t> a</a:t>
            </a:r>
            <a:r>
              <a:rPr dirty="0"/>
              <a:t> determinados</a:t>
            </a:r>
            <a:r>
              <a:rPr spc="-70" dirty="0"/>
              <a:t> </a:t>
            </a:r>
            <a:r>
              <a:rPr dirty="0"/>
              <a:t>colectivos,</a:t>
            </a:r>
            <a:r>
              <a:rPr spc="-40" dirty="0"/>
              <a:t> </a:t>
            </a:r>
            <a:r>
              <a:rPr dirty="0"/>
              <a:t>que</a:t>
            </a:r>
            <a:r>
              <a:rPr spc="-30" dirty="0"/>
              <a:t> </a:t>
            </a:r>
            <a:r>
              <a:rPr dirty="0"/>
              <a:t>limita</a:t>
            </a:r>
            <a:r>
              <a:rPr spc="-30" dirty="0"/>
              <a:t> </a:t>
            </a:r>
            <a:r>
              <a:rPr dirty="0"/>
              <a:t>el</a:t>
            </a:r>
            <a:r>
              <a:rPr spc="-20" dirty="0"/>
              <a:t> </a:t>
            </a:r>
            <a:r>
              <a:rPr dirty="0"/>
              <a:t>acceso</a:t>
            </a:r>
            <a:r>
              <a:rPr spc="-5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los</a:t>
            </a:r>
            <a:r>
              <a:rPr spc="-25" dirty="0"/>
              <a:t> </a:t>
            </a:r>
            <a:r>
              <a:rPr spc="-10" dirty="0"/>
              <a:t>canales </a:t>
            </a:r>
            <a:r>
              <a:rPr dirty="0"/>
              <a:t>telemáticos</a:t>
            </a:r>
            <a:r>
              <a:rPr spc="-6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20" dirty="0"/>
              <a:t>cita</a:t>
            </a:r>
          </a:p>
        </p:txBody>
      </p:sp>
      <p:pic>
        <p:nvPicPr>
          <p:cNvPr id="6" name="object 6" descr="Gráfico, Gráfico de barras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0141" y="1971600"/>
            <a:ext cx="3915441" cy="1947186"/>
          </a:xfrm>
          <a:prstGeom prst="rect">
            <a:avLst/>
          </a:prstGeom>
        </p:spPr>
      </p:pic>
      <p:pic>
        <p:nvPicPr>
          <p:cNvPr id="7" name="object 7" descr="Gráfico, Gráfico de barras  El contenido generado por IA puede ser incorrec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5199" y="4172436"/>
            <a:ext cx="3915821" cy="168922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99B80040-C802-8DA5-0789-001BF6FA7515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object 5" descr="$PPTXTitle">
            <a:extLst>
              <a:ext uri="{FF2B5EF4-FFF2-40B4-BE49-F238E27FC236}">
                <a16:creationId xmlns:a16="http://schemas.microsoft.com/office/drawing/2014/main" id="{8D45ED53-5CA6-D7FC-DCB6-34DC9BB68315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7" name="object 2" descr="$PPTXTitle">
            <a:extLst>
              <a:ext uri="{FF2B5EF4-FFF2-40B4-BE49-F238E27FC236}">
                <a16:creationId xmlns:a16="http://schemas.microsoft.com/office/drawing/2014/main" id="{EC2D2704-3E7E-010E-8EC3-FF99367CD6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A91A3B-26B9-81BA-BC1B-1F8A52C730F4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64361" y="1305306"/>
            <a:ext cx="8945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respuestas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expertos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refuerzan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los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insights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dimensiones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analizadas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informe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(Cont.)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5494" y="1915210"/>
            <a:ext cx="5293360" cy="30861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513715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Satisfacción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profesionales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retos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captación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64361" y="2581097"/>
            <a:ext cx="5205730" cy="1886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Elevada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sobrecarga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trabajo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falta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profesionales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b="1" dirty="0">
                <a:latin typeface="Arial"/>
                <a:cs typeface="Arial"/>
              </a:rPr>
              <a:t>cupos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excesivos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Atención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Primaria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niveles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altos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saturación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rotación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dificultan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estabilidad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spc="-10" dirty="0">
                <a:latin typeface="Arial"/>
                <a:cs typeface="Arial"/>
              </a:rPr>
              <a:t>equipos</a:t>
            </a:r>
            <a:endParaRPr sz="1400">
              <a:latin typeface="Arial"/>
              <a:cs typeface="Arial"/>
            </a:endParaRPr>
          </a:p>
          <a:p>
            <a:pPr marL="299085" marR="95250" indent="-287020">
              <a:lnSpc>
                <a:spcPct val="100000"/>
              </a:lnSpc>
              <a:spcBef>
                <a:spcPts val="120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Genera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desgaste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profesional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profundo,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síntomas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cansancio,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ansiedad,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crispación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serias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dificultades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para </a:t>
            </a:r>
            <a:r>
              <a:rPr sz="1400" b="1" dirty="0">
                <a:latin typeface="Arial"/>
                <a:cs typeface="Arial"/>
              </a:rPr>
              <a:t>conciliar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vida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laboral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personal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contribuido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pérdida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vocación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4361" y="4593716"/>
            <a:ext cx="517652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5557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Arial"/>
                <a:cs typeface="Arial"/>
              </a:rPr>
              <a:t>Desmotivación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actual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modelo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jornada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guardias obligatorias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peor</a:t>
            </a:r>
            <a:r>
              <a:rPr sz="1400" spc="-10" dirty="0">
                <a:latin typeface="Arial"/>
                <a:cs typeface="Arial"/>
              </a:rPr>
              <a:t> remuneradas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computan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jubilación</a:t>
            </a:r>
            <a:endParaRPr sz="1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Sistema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MIR,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que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no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ajusta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las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necesidades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reales</a:t>
            </a:r>
            <a:r>
              <a:rPr sz="1400" b="1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territorio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ni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cubrir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adecuadamente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jubilaciones, </a:t>
            </a:r>
            <a:r>
              <a:rPr sz="1400" dirty="0">
                <a:latin typeface="Arial"/>
                <a:cs typeface="Arial"/>
              </a:rPr>
              <a:t>bajas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reducciones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jornada,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generando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plazas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vacantes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sobre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plantillas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existentes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8148" y="4646167"/>
            <a:ext cx="437959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Falta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estabilidad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contractual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salarios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poco </a:t>
            </a:r>
            <a:r>
              <a:rPr sz="1400" dirty="0">
                <a:latin typeface="Arial"/>
                <a:cs typeface="Arial"/>
              </a:rPr>
              <a:t>competitivos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comparación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otras comunidades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autónomas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países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 descr="Gráfico, Gráfico de barras  El contenido generado por IA puede ser incorrecto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81533" y="1931170"/>
            <a:ext cx="4340247" cy="2145342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3411E2B-D9BF-E398-1031-C41AAB8C1747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object 5" descr="$PPTXTitle">
            <a:extLst>
              <a:ext uri="{FF2B5EF4-FFF2-40B4-BE49-F238E27FC236}">
                <a16:creationId xmlns:a16="http://schemas.microsoft.com/office/drawing/2014/main" id="{E5A7B8FA-CA4C-8E42-C22D-F6C0A00F7F03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18" name="object 2" descr="$PPTXTitle">
            <a:extLst>
              <a:ext uri="{FF2B5EF4-FFF2-40B4-BE49-F238E27FC236}">
                <a16:creationId xmlns:a16="http://schemas.microsoft.com/office/drawing/2014/main" id="{1E533BE0-EF20-52E3-BFE8-FC74912FF9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739" y="547522"/>
            <a:ext cx="100064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03. Contraste con los expertos del sector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37E1C2-828A-A8E9-4A1E-066ACBEC8067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B90FB-E75B-76F9-40A8-69C47EE5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B60F1A23-1524-CAAF-9E8A-87E6258538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81C0C3D8-A2C2-2404-90A3-5DD7245702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2116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Conclusiones del informe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BFAFCC9-C1BA-6826-7494-9CD28B812573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04</a:t>
            </a: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433449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0265" y="549817"/>
            <a:ext cx="7048500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04. Conclusiones del informe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2581" y="1564639"/>
            <a:ext cx="2350770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Segoe UI"/>
                <a:cs typeface="Segoe UI"/>
              </a:rPr>
              <a:t>Contexto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crecimiento </a:t>
            </a:r>
            <a:r>
              <a:rPr sz="1400" b="1" dirty="0">
                <a:latin typeface="Segoe UI"/>
                <a:cs typeface="Segoe UI"/>
              </a:rPr>
              <a:t>demográfico</a:t>
            </a:r>
            <a:r>
              <a:rPr sz="1400" b="1" spc="-65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sostenido</a:t>
            </a:r>
            <a:r>
              <a:rPr sz="1400" spc="-10" dirty="0">
                <a:latin typeface="Segoe UI"/>
                <a:cs typeface="Segoe UI"/>
              </a:rPr>
              <a:t>, </a:t>
            </a:r>
            <a:r>
              <a:rPr sz="1400" dirty="0">
                <a:latin typeface="Segoe UI"/>
                <a:cs typeface="Segoe UI"/>
              </a:rPr>
              <a:t>elevada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población</a:t>
            </a:r>
            <a:r>
              <a:rPr sz="1400" b="1" spc="-6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flotante</a:t>
            </a:r>
            <a:r>
              <a:rPr sz="1400" b="1" spc="-65" dirty="0">
                <a:latin typeface="Segoe UI"/>
                <a:cs typeface="Segoe UI"/>
              </a:rPr>
              <a:t> </a:t>
            </a:r>
            <a:r>
              <a:rPr sz="1400" spc="-50" dirty="0">
                <a:latin typeface="Segoe UI"/>
                <a:cs typeface="Segoe UI"/>
              </a:rPr>
              <a:t>y </a:t>
            </a:r>
            <a:r>
              <a:rPr sz="1400" b="1" spc="-10" dirty="0">
                <a:latin typeface="Segoe UI"/>
                <a:cs typeface="Segoe UI"/>
              </a:rPr>
              <a:t>envejecimiento</a:t>
            </a:r>
            <a:r>
              <a:rPr sz="1400" b="1" spc="20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progresivo</a:t>
            </a:r>
            <a:r>
              <a:rPr sz="1400" spc="-10" dirty="0">
                <a:latin typeface="Segoe UI"/>
                <a:cs typeface="Segoe UI"/>
              </a:rPr>
              <a:t>, </a:t>
            </a:r>
            <a:r>
              <a:rPr sz="1400" dirty="0">
                <a:latin typeface="Segoe UI"/>
                <a:cs typeface="Segoe UI"/>
              </a:rPr>
              <a:t>lo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que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incrementa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5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forma </a:t>
            </a:r>
            <a:r>
              <a:rPr sz="1400" dirty="0">
                <a:latin typeface="Segoe UI"/>
                <a:cs typeface="Segoe UI"/>
              </a:rPr>
              <a:t>continua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la</a:t>
            </a:r>
            <a:r>
              <a:rPr sz="1400" spc="-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demanda asistencial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0690" y="1564639"/>
            <a:ext cx="211137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Segoe UI"/>
                <a:cs typeface="Segoe UI"/>
              </a:rPr>
              <a:t>Déficit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45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recursos </a:t>
            </a:r>
            <a:r>
              <a:rPr sz="1400" b="1" dirty="0">
                <a:latin typeface="Segoe UI"/>
                <a:cs typeface="Segoe UI"/>
              </a:rPr>
              <a:t>públicos</a:t>
            </a:r>
            <a:r>
              <a:rPr sz="1400" b="1" spc="-6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frente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la </a:t>
            </a:r>
            <a:r>
              <a:rPr sz="1400" dirty="0">
                <a:latin typeface="Segoe UI"/>
                <a:cs typeface="Segoe UI"/>
              </a:rPr>
              <a:t>demanda.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Ratios</a:t>
            </a:r>
            <a:r>
              <a:rPr sz="1400" spc="-10" dirty="0">
                <a:latin typeface="Segoe UI"/>
                <a:cs typeface="Segoe UI"/>
              </a:rPr>
              <a:t> inferiores </a:t>
            </a:r>
            <a:r>
              <a:rPr sz="1400" dirty="0">
                <a:latin typeface="Segoe UI"/>
                <a:cs typeface="Segoe UI"/>
              </a:rPr>
              <a:t>en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Centros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Salud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spc="-50" dirty="0">
                <a:latin typeface="Segoe UI"/>
                <a:cs typeface="Segoe UI"/>
              </a:rPr>
              <a:t>y </a:t>
            </a:r>
            <a:r>
              <a:rPr sz="1400" dirty="0">
                <a:latin typeface="Segoe UI"/>
                <a:cs typeface="Segoe UI"/>
              </a:rPr>
              <a:t>Camas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públicas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instaladas</a:t>
            </a:r>
            <a:endParaRPr sz="1400" dirty="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89744" y="1564639"/>
            <a:ext cx="160782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Segoe UI"/>
                <a:cs typeface="Segoe UI"/>
              </a:rPr>
              <a:t>Alta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penetración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del </a:t>
            </a:r>
            <a:r>
              <a:rPr sz="1400" dirty="0">
                <a:latin typeface="Segoe UI"/>
                <a:cs typeface="Segoe UI"/>
              </a:rPr>
              <a:t>seguro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salud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50" dirty="0">
                <a:latin typeface="Segoe UI"/>
                <a:cs typeface="Segoe UI"/>
              </a:rPr>
              <a:t>y </a:t>
            </a:r>
            <a:r>
              <a:rPr sz="1400" b="1" dirty="0">
                <a:latin typeface="Segoe UI"/>
                <a:cs typeface="Segoe UI"/>
              </a:rPr>
              <a:t>oferta</a:t>
            </a:r>
            <a:r>
              <a:rPr sz="1400" b="1" spc="-6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elevada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spc="-25" dirty="0">
                <a:latin typeface="Segoe UI"/>
                <a:cs typeface="Segoe UI"/>
              </a:rPr>
              <a:t>de </a:t>
            </a:r>
            <a:r>
              <a:rPr sz="1400" b="1" dirty="0">
                <a:latin typeface="Segoe UI"/>
                <a:cs typeface="Segoe UI"/>
              </a:rPr>
              <a:t>recursos</a:t>
            </a:r>
            <a:r>
              <a:rPr sz="1400" b="1" spc="325" dirty="0">
                <a:latin typeface="Segoe UI"/>
                <a:cs typeface="Segoe UI"/>
              </a:rPr>
              <a:t> </a:t>
            </a:r>
            <a:r>
              <a:rPr sz="1400" b="1" spc="-25" dirty="0">
                <a:latin typeface="Segoe UI"/>
                <a:cs typeface="Segoe UI"/>
              </a:rPr>
              <a:t>de </a:t>
            </a:r>
            <a:r>
              <a:rPr sz="1400" b="1" spc="-10" dirty="0">
                <a:latin typeface="Segoe UI"/>
                <a:cs typeface="Segoe UI"/>
              </a:rPr>
              <a:t>proveedores </a:t>
            </a:r>
            <a:r>
              <a:rPr sz="1400" b="1" dirty="0">
                <a:latin typeface="Segoe UI"/>
                <a:cs typeface="Segoe UI"/>
              </a:rPr>
              <a:t>privados</a:t>
            </a:r>
            <a:r>
              <a:rPr sz="1400" b="1" spc="-85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que </a:t>
            </a:r>
            <a:r>
              <a:rPr sz="1400" dirty="0">
                <a:latin typeface="Segoe UI"/>
                <a:cs typeface="Segoe UI"/>
              </a:rPr>
              <a:t>complementa</a:t>
            </a:r>
            <a:r>
              <a:rPr sz="1400" spc="-6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la </a:t>
            </a:r>
            <a:r>
              <a:rPr sz="1400" dirty="0">
                <a:latin typeface="Segoe UI"/>
                <a:cs typeface="Segoe UI"/>
              </a:rPr>
              <a:t>oferta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en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salud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0720" y="1564639"/>
            <a:ext cx="219583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Segoe UI"/>
                <a:cs typeface="Segoe UI"/>
              </a:rPr>
              <a:t>Listas</a:t>
            </a:r>
            <a:r>
              <a:rPr sz="1400" b="1" spc="-4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10" dirty="0">
                <a:latin typeface="Segoe UI"/>
                <a:cs typeface="Segoe UI"/>
              </a:rPr>
              <a:t> espera </a:t>
            </a:r>
            <a:r>
              <a:rPr sz="1400" b="1" dirty="0">
                <a:latin typeface="Segoe UI"/>
                <a:cs typeface="Segoe UI"/>
              </a:rPr>
              <a:t>quirúrgicas</a:t>
            </a:r>
            <a:r>
              <a:rPr sz="1400" b="1" spc="-5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y</a:t>
            </a:r>
            <a:r>
              <a:rPr sz="1400" b="1" spc="-2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de</a:t>
            </a:r>
            <a:r>
              <a:rPr sz="1400" b="1" spc="-25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consultas </a:t>
            </a:r>
            <a:r>
              <a:rPr sz="1400" b="1" dirty="0">
                <a:latin typeface="Segoe UI"/>
                <a:cs typeface="Segoe UI"/>
              </a:rPr>
              <a:t>con</a:t>
            </a:r>
            <a:r>
              <a:rPr sz="1400" b="1" spc="-4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tiempos</a:t>
            </a:r>
            <a:r>
              <a:rPr sz="1400" b="1" spc="-4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superiores</a:t>
            </a:r>
            <a:r>
              <a:rPr sz="1400" b="1" spc="-40" dirty="0">
                <a:latin typeface="Segoe UI"/>
                <a:cs typeface="Segoe UI"/>
              </a:rPr>
              <a:t> </a:t>
            </a:r>
            <a:r>
              <a:rPr sz="1400" spc="-50" dirty="0">
                <a:latin typeface="Segoe UI"/>
                <a:cs typeface="Segoe UI"/>
              </a:rPr>
              <a:t>a </a:t>
            </a:r>
            <a:r>
              <a:rPr sz="1400" dirty="0">
                <a:latin typeface="Segoe UI"/>
                <a:cs typeface="Segoe UI"/>
              </a:rPr>
              <a:t>otras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provincias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de </a:t>
            </a:r>
            <a:r>
              <a:rPr sz="1400" spc="-10" dirty="0">
                <a:latin typeface="Segoe UI"/>
                <a:cs typeface="Segoe UI"/>
              </a:rPr>
              <a:t>Andalucía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2132" y="5278628"/>
            <a:ext cx="221996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Segoe UI"/>
                <a:cs typeface="Segoe UI"/>
              </a:rPr>
              <a:t>Presupuestos</a:t>
            </a:r>
            <a:r>
              <a:rPr sz="1400" b="1" spc="-6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en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salud</a:t>
            </a:r>
            <a:r>
              <a:rPr sz="1400" b="1" spc="-35" dirty="0">
                <a:latin typeface="Segoe UI"/>
                <a:cs typeface="Segoe UI"/>
              </a:rPr>
              <a:t> </a:t>
            </a:r>
            <a:r>
              <a:rPr sz="1400" b="1" spc="-25" dirty="0">
                <a:latin typeface="Segoe UI"/>
                <a:cs typeface="Segoe UI"/>
              </a:rPr>
              <a:t>por </a:t>
            </a:r>
            <a:r>
              <a:rPr sz="1400" b="1" dirty="0">
                <a:latin typeface="Segoe UI"/>
                <a:cs typeface="Segoe UI"/>
              </a:rPr>
              <a:t>persona</a:t>
            </a:r>
            <a:r>
              <a:rPr sz="1400" b="1" spc="-6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inferiores</a:t>
            </a:r>
            <a:r>
              <a:rPr sz="1400" b="1" spc="-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otras </a:t>
            </a:r>
            <a:r>
              <a:rPr sz="1400" dirty="0">
                <a:latin typeface="Segoe UI"/>
                <a:cs typeface="Segoe UI"/>
              </a:rPr>
              <a:t>CCAA,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con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escasa </a:t>
            </a:r>
            <a:r>
              <a:rPr sz="1400" dirty="0">
                <a:latin typeface="Segoe UI"/>
                <a:cs typeface="Segoe UI"/>
              </a:rPr>
              <a:t>orientación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</a:t>
            </a:r>
            <a:r>
              <a:rPr sz="1400" spc="-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la</a:t>
            </a:r>
            <a:r>
              <a:rPr sz="1400" spc="-10" dirty="0">
                <a:latin typeface="Segoe UI"/>
                <a:cs typeface="Segoe UI"/>
              </a:rPr>
              <a:t> prevención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1868" y="4709540"/>
            <a:ext cx="248793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Segoe UI"/>
                <a:cs typeface="Segoe UI"/>
              </a:rPr>
              <a:t>Alto</a:t>
            </a:r>
            <a:r>
              <a:rPr sz="1400" b="1" spc="-5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dinamismo</a:t>
            </a:r>
            <a:r>
              <a:rPr sz="1400" b="1" spc="-40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investigador</a:t>
            </a:r>
            <a:r>
              <a:rPr sz="1400" spc="-10" dirty="0">
                <a:latin typeface="Segoe UI"/>
                <a:cs typeface="Segoe UI"/>
              </a:rPr>
              <a:t>, </a:t>
            </a:r>
            <a:r>
              <a:rPr sz="1400" dirty="0">
                <a:latin typeface="Segoe UI"/>
                <a:cs typeface="Segoe UI"/>
              </a:rPr>
              <a:t>pero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persisten</a:t>
            </a:r>
            <a:r>
              <a:rPr sz="1400" spc="-6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barreras</a:t>
            </a:r>
            <a:r>
              <a:rPr sz="1400" spc="-6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para </a:t>
            </a:r>
            <a:r>
              <a:rPr sz="1400" dirty="0">
                <a:latin typeface="Segoe UI"/>
                <a:cs typeface="Segoe UI"/>
              </a:rPr>
              <a:t>incorporar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forma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efectiva</a:t>
            </a:r>
            <a:r>
              <a:rPr sz="1400" spc="-25" dirty="0">
                <a:latin typeface="Segoe UI"/>
                <a:cs typeface="Segoe UI"/>
              </a:rPr>
              <a:t> la </a:t>
            </a:r>
            <a:r>
              <a:rPr sz="1400" dirty="0">
                <a:latin typeface="Segoe UI"/>
                <a:cs typeface="Segoe UI"/>
              </a:rPr>
              <a:t>investigación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la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práctica asistencial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55269" y="2924810"/>
            <a:ext cx="10690860" cy="2261235"/>
            <a:chOff x="655269" y="2924810"/>
            <a:chExt cx="10690860" cy="2261235"/>
          </a:xfrm>
        </p:grpSpPr>
        <p:sp>
          <p:nvSpPr>
            <p:cNvPr id="10" name="object 10"/>
            <p:cNvSpPr/>
            <p:nvPr/>
          </p:nvSpPr>
          <p:spPr>
            <a:xfrm>
              <a:off x="655269" y="4057015"/>
              <a:ext cx="10690860" cy="0"/>
            </a:xfrm>
            <a:custGeom>
              <a:avLst/>
              <a:gdLst/>
              <a:ahLst/>
              <a:cxnLst/>
              <a:rect l="l" t="t" r="r" b="b"/>
              <a:pathLst>
                <a:path w="10690860">
                  <a:moveTo>
                    <a:pt x="0" y="0"/>
                  </a:moveTo>
                  <a:lnTo>
                    <a:pt x="10690783" y="0"/>
                  </a:lnTo>
                </a:path>
              </a:pathLst>
            </a:custGeom>
            <a:ln w="28575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11262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152082" y="0"/>
                  </a:moveTo>
                  <a:lnTo>
                    <a:pt x="0" y="177673"/>
                  </a:lnTo>
                  <a:lnTo>
                    <a:pt x="304228" y="177673"/>
                  </a:lnTo>
                  <a:lnTo>
                    <a:pt x="152082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11262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0" y="177673"/>
                  </a:moveTo>
                  <a:lnTo>
                    <a:pt x="152082" y="0"/>
                  </a:lnTo>
                  <a:lnTo>
                    <a:pt x="304228" y="177673"/>
                  </a:lnTo>
                  <a:lnTo>
                    <a:pt x="0" y="177673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63345" y="3474720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0"/>
                  </a:moveTo>
                  <a:lnTo>
                    <a:pt x="0" y="418591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3020" y="3432810"/>
              <a:ext cx="120777" cy="1206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530343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152145" y="0"/>
                  </a:moveTo>
                  <a:lnTo>
                    <a:pt x="0" y="177673"/>
                  </a:lnTo>
                  <a:lnTo>
                    <a:pt x="304291" y="177673"/>
                  </a:lnTo>
                  <a:lnTo>
                    <a:pt x="152145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30343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0" y="177673"/>
                  </a:moveTo>
                  <a:lnTo>
                    <a:pt x="152145" y="0"/>
                  </a:lnTo>
                  <a:lnTo>
                    <a:pt x="304291" y="177673"/>
                  </a:lnTo>
                  <a:lnTo>
                    <a:pt x="0" y="177673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82490" y="3021965"/>
              <a:ext cx="0" cy="871855"/>
            </a:xfrm>
            <a:custGeom>
              <a:avLst/>
              <a:gdLst/>
              <a:ahLst/>
              <a:cxnLst/>
              <a:rect l="l" t="t" r="r" b="b"/>
              <a:pathLst>
                <a:path h="871854">
                  <a:moveTo>
                    <a:pt x="0" y="0"/>
                  </a:moveTo>
                  <a:lnTo>
                    <a:pt x="0" y="871347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2165" y="2924810"/>
              <a:ext cx="120650" cy="1206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51242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152146" y="0"/>
                  </a:moveTo>
                  <a:lnTo>
                    <a:pt x="0" y="177673"/>
                  </a:lnTo>
                  <a:lnTo>
                    <a:pt x="304291" y="177673"/>
                  </a:lnTo>
                  <a:lnTo>
                    <a:pt x="152146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51242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0" y="177673"/>
                  </a:moveTo>
                  <a:lnTo>
                    <a:pt x="152146" y="0"/>
                  </a:lnTo>
                  <a:lnTo>
                    <a:pt x="304291" y="177673"/>
                  </a:lnTo>
                  <a:lnTo>
                    <a:pt x="0" y="177673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03388" y="3021965"/>
              <a:ext cx="0" cy="871855"/>
            </a:xfrm>
            <a:custGeom>
              <a:avLst/>
              <a:gdLst/>
              <a:ahLst/>
              <a:cxnLst/>
              <a:rect l="l" t="t" r="r" b="b"/>
              <a:pathLst>
                <a:path h="871854">
                  <a:moveTo>
                    <a:pt x="0" y="0"/>
                  </a:moveTo>
                  <a:lnTo>
                    <a:pt x="0" y="871347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43063" y="2924810"/>
              <a:ext cx="120650" cy="1206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924160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152146" y="0"/>
                  </a:moveTo>
                  <a:lnTo>
                    <a:pt x="0" y="177673"/>
                  </a:lnTo>
                  <a:lnTo>
                    <a:pt x="304292" y="177673"/>
                  </a:lnTo>
                  <a:lnTo>
                    <a:pt x="152146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24160" y="3884930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0" y="177673"/>
                  </a:moveTo>
                  <a:lnTo>
                    <a:pt x="152146" y="0"/>
                  </a:lnTo>
                  <a:lnTo>
                    <a:pt x="304292" y="177673"/>
                  </a:lnTo>
                  <a:lnTo>
                    <a:pt x="0" y="177673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076307" y="3474720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0"/>
                  </a:moveTo>
                  <a:lnTo>
                    <a:pt x="0" y="418591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5982" y="3432810"/>
              <a:ext cx="120650" cy="12065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546979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2" y="0"/>
                  </a:moveTo>
                  <a:lnTo>
                    <a:pt x="0" y="0"/>
                  </a:lnTo>
                  <a:lnTo>
                    <a:pt x="152146" y="177800"/>
                  </a:lnTo>
                  <a:lnTo>
                    <a:pt x="304292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46979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2" y="0"/>
                  </a:moveTo>
                  <a:lnTo>
                    <a:pt x="152146" y="177800"/>
                  </a:lnTo>
                  <a:lnTo>
                    <a:pt x="0" y="0"/>
                  </a:lnTo>
                  <a:lnTo>
                    <a:pt x="304292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699124" y="4217416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4185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799" y="4557141"/>
              <a:ext cx="120650" cy="12077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856865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2" y="0"/>
                  </a:moveTo>
                  <a:lnTo>
                    <a:pt x="0" y="0"/>
                  </a:lnTo>
                  <a:lnTo>
                    <a:pt x="152146" y="177800"/>
                  </a:lnTo>
                  <a:lnTo>
                    <a:pt x="304292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56865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2" y="0"/>
                  </a:moveTo>
                  <a:lnTo>
                    <a:pt x="152146" y="177800"/>
                  </a:lnTo>
                  <a:lnTo>
                    <a:pt x="0" y="0"/>
                  </a:lnTo>
                  <a:lnTo>
                    <a:pt x="304292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09011" y="4217416"/>
              <a:ext cx="0" cy="871855"/>
            </a:xfrm>
            <a:custGeom>
              <a:avLst/>
              <a:gdLst/>
              <a:ahLst/>
              <a:cxnLst/>
              <a:rect l="l" t="t" r="r" b="b"/>
              <a:pathLst>
                <a:path h="871854">
                  <a:moveTo>
                    <a:pt x="0" y="87134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8686" y="5065141"/>
              <a:ext cx="120650" cy="12077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034018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1" y="0"/>
                  </a:moveTo>
                  <a:lnTo>
                    <a:pt x="0" y="0"/>
                  </a:lnTo>
                  <a:lnTo>
                    <a:pt x="152146" y="177800"/>
                  </a:lnTo>
                  <a:lnTo>
                    <a:pt x="304291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034018" y="4047998"/>
              <a:ext cx="304800" cy="177800"/>
            </a:xfrm>
            <a:custGeom>
              <a:avLst/>
              <a:gdLst/>
              <a:ahLst/>
              <a:cxnLst/>
              <a:rect l="l" t="t" r="r" b="b"/>
              <a:pathLst>
                <a:path w="304800" h="177800">
                  <a:moveTo>
                    <a:pt x="304291" y="0"/>
                  </a:moveTo>
                  <a:lnTo>
                    <a:pt x="152146" y="177800"/>
                  </a:lnTo>
                  <a:lnTo>
                    <a:pt x="0" y="0"/>
                  </a:lnTo>
                  <a:lnTo>
                    <a:pt x="304291" y="0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186163" y="4217416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41859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25838" y="4557141"/>
              <a:ext cx="120650" cy="120776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4940553" y="4797678"/>
            <a:ext cx="201168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Segoe UI"/>
                <a:cs typeface="Segoe UI"/>
              </a:rPr>
              <a:t>Déficit</a:t>
            </a:r>
            <a:r>
              <a:rPr sz="1400" b="1" spc="-5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estructural</a:t>
            </a:r>
            <a:r>
              <a:rPr sz="1400" b="1" spc="-70" dirty="0">
                <a:latin typeface="Segoe UI"/>
                <a:cs typeface="Segoe UI"/>
              </a:rPr>
              <a:t> </a:t>
            </a:r>
            <a:r>
              <a:rPr sz="1400" b="1" spc="-25" dirty="0">
                <a:latin typeface="Segoe UI"/>
                <a:cs typeface="Segoe UI"/>
              </a:rPr>
              <a:t>de </a:t>
            </a:r>
            <a:r>
              <a:rPr sz="1400" b="1" dirty="0">
                <a:latin typeface="Segoe UI"/>
                <a:cs typeface="Segoe UI"/>
              </a:rPr>
              <a:t>médicos</a:t>
            </a:r>
            <a:r>
              <a:rPr sz="1400" b="1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con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un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relevo </a:t>
            </a:r>
            <a:r>
              <a:rPr sz="1400" dirty="0">
                <a:latin typeface="Segoe UI"/>
                <a:cs typeface="Segoe UI"/>
              </a:rPr>
              <a:t>generacional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insuficiente, </a:t>
            </a:r>
            <a:r>
              <a:rPr sz="1400" dirty="0">
                <a:latin typeface="Segoe UI"/>
                <a:cs typeface="Segoe UI"/>
              </a:rPr>
              <a:t>que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anticipa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brechas </a:t>
            </a:r>
            <a:r>
              <a:rPr sz="1400" dirty="0">
                <a:latin typeface="Segoe UI"/>
                <a:cs typeface="Segoe UI"/>
              </a:rPr>
              <a:t>asistenciales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y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limita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la </a:t>
            </a:r>
            <a:r>
              <a:rPr sz="1400" dirty="0">
                <a:latin typeface="Segoe UI"/>
                <a:cs typeface="Segoe UI"/>
              </a:rPr>
              <a:t>capacidad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respuesta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2640" y="1235074"/>
            <a:ext cx="5293360" cy="308610"/>
          </a:xfrm>
          <a:prstGeom prst="rect">
            <a:avLst/>
          </a:prstGeom>
          <a:solidFill>
            <a:srgbClr val="E4E4E4"/>
          </a:solidFill>
          <a:ln w="12700">
            <a:solidFill>
              <a:srgbClr val="E4E4E4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300" b="1" dirty="0">
                <a:latin typeface="Arial"/>
                <a:cs typeface="Arial"/>
              </a:rPr>
              <a:t>Desafíos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actuales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45" name="object 5" descr="$PPTXTitle">
            <a:extLst>
              <a:ext uri="{FF2B5EF4-FFF2-40B4-BE49-F238E27FC236}">
                <a16:creationId xmlns:a16="http://schemas.microsoft.com/office/drawing/2014/main" id="{803A40F3-1352-0E6D-3A14-0F25E3A9BCF0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199407FA-CBCD-DDF4-D9D8-D99840D240E1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22A1D2C-BE02-EBEC-356D-6C218EA3C9A0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4965" y="1670292"/>
            <a:ext cx="4036060" cy="4808220"/>
            <a:chOff x="444965" y="1670292"/>
            <a:chExt cx="4036060" cy="4808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992" y="1670292"/>
              <a:ext cx="3622605" cy="23119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75055" y="1924303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65530" y="1331155"/>
            <a:ext cx="5306060" cy="321310"/>
          </a:xfrm>
          <a:prstGeom prst="rect">
            <a:avLst/>
          </a:prstGeom>
          <a:solidFill>
            <a:srgbClr val="E4E4E4"/>
          </a:solidFill>
        </p:spPr>
        <p:txBody>
          <a:bodyPr vert="horz" wrap="square" lIns="0" tIns="565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45"/>
              </a:spcBef>
            </a:pPr>
            <a:r>
              <a:rPr sz="1300" b="1" spc="-10" dirty="0">
                <a:latin typeface="Arial"/>
                <a:cs typeface="Arial"/>
              </a:rPr>
              <a:t>Recomendaciones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0079" y="1964817"/>
            <a:ext cx="3053715" cy="1306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Requilibrar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capacidad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territorial</a:t>
            </a:r>
            <a:r>
              <a:rPr sz="1400" spc="-10" dirty="0">
                <a:latin typeface="Arial"/>
                <a:cs typeface="Arial"/>
              </a:rPr>
              <a:t>, considerando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 la planificación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recursos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(Centros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Salud,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Camas..),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impacto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población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flotante,</a:t>
            </a:r>
            <a:r>
              <a:rPr sz="1400" spc="-50" dirty="0">
                <a:latin typeface="Arial"/>
                <a:cs typeface="Arial"/>
              </a:rPr>
              <a:t> y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demanda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creciente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(cronicidad, </a:t>
            </a:r>
            <a:r>
              <a:rPr sz="1400" dirty="0">
                <a:latin typeface="Arial"/>
                <a:cs typeface="Arial"/>
              </a:rPr>
              <a:t>Salud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Mental).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48867" y="1678939"/>
            <a:ext cx="3649979" cy="4548505"/>
            <a:chOff x="848867" y="1678939"/>
            <a:chExt cx="3649979" cy="4548505"/>
          </a:xfrm>
        </p:grpSpPr>
        <p:sp>
          <p:nvSpPr>
            <p:cNvPr id="10" name="object 10"/>
            <p:cNvSpPr/>
            <p:nvPr/>
          </p:nvSpPr>
          <p:spPr>
            <a:xfrm>
              <a:off x="3912997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251967" y="0"/>
                  </a:moveTo>
                  <a:lnTo>
                    <a:pt x="206667" y="4062"/>
                  </a:lnTo>
                  <a:lnTo>
                    <a:pt x="164034" y="15775"/>
                  </a:lnTo>
                  <a:lnTo>
                    <a:pt x="124779" y="34426"/>
                  </a:lnTo>
                  <a:lnTo>
                    <a:pt x="89614" y="59301"/>
                  </a:lnTo>
                  <a:lnTo>
                    <a:pt x="59248" y="89688"/>
                  </a:lnTo>
                  <a:lnTo>
                    <a:pt x="34393" y="124873"/>
                  </a:lnTo>
                  <a:lnTo>
                    <a:pt x="15759" y="164145"/>
                  </a:lnTo>
                  <a:lnTo>
                    <a:pt x="4058" y="206790"/>
                  </a:lnTo>
                  <a:lnTo>
                    <a:pt x="0" y="252095"/>
                  </a:lnTo>
                  <a:lnTo>
                    <a:pt x="4058" y="297395"/>
                  </a:lnTo>
                  <a:lnTo>
                    <a:pt x="15759" y="340028"/>
                  </a:lnTo>
                  <a:lnTo>
                    <a:pt x="34393" y="379283"/>
                  </a:lnTo>
                  <a:lnTo>
                    <a:pt x="59248" y="414448"/>
                  </a:lnTo>
                  <a:lnTo>
                    <a:pt x="89614" y="444814"/>
                  </a:lnTo>
                  <a:lnTo>
                    <a:pt x="124779" y="469669"/>
                  </a:lnTo>
                  <a:lnTo>
                    <a:pt x="164034" y="488303"/>
                  </a:lnTo>
                  <a:lnTo>
                    <a:pt x="206667" y="500004"/>
                  </a:lnTo>
                  <a:lnTo>
                    <a:pt x="251967" y="504063"/>
                  </a:lnTo>
                  <a:lnTo>
                    <a:pt x="297268" y="500004"/>
                  </a:lnTo>
                  <a:lnTo>
                    <a:pt x="339901" y="488303"/>
                  </a:lnTo>
                  <a:lnTo>
                    <a:pt x="379156" y="469669"/>
                  </a:lnTo>
                  <a:lnTo>
                    <a:pt x="414321" y="444814"/>
                  </a:lnTo>
                  <a:lnTo>
                    <a:pt x="444687" y="414448"/>
                  </a:lnTo>
                  <a:lnTo>
                    <a:pt x="469542" y="379283"/>
                  </a:lnTo>
                  <a:lnTo>
                    <a:pt x="488176" y="340028"/>
                  </a:lnTo>
                  <a:lnTo>
                    <a:pt x="499877" y="297395"/>
                  </a:lnTo>
                  <a:lnTo>
                    <a:pt x="503936" y="252095"/>
                  </a:lnTo>
                  <a:lnTo>
                    <a:pt x="499877" y="206790"/>
                  </a:lnTo>
                  <a:lnTo>
                    <a:pt x="488176" y="164145"/>
                  </a:lnTo>
                  <a:lnTo>
                    <a:pt x="469542" y="124873"/>
                  </a:lnTo>
                  <a:lnTo>
                    <a:pt x="444687" y="89688"/>
                  </a:lnTo>
                  <a:lnTo>
                    <a:pt x="414321" y="59301"/>
                  </a:lnTo>
                  <a:lnTo>
                    <a:pt x="379156" y="34426"/>
                  </a:lnTo>
                  <a:lnTo>
                    <a:pt x="339901" y="15775"/>
                  </a:lnTo>
                  <a:lnTo>
                    <a:pt x="297268" y="4062"/>
                  </a:lnTo>
                  <a:lnTo>
                    <a:pt x="251967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12997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0" y="252095"/>
                  </a:moveTo>
                  <a:lnTo>
                    <a:pt x="4058" y="206790"/>
                  </a:lnTo>
                  <a:lnTo>
                    <a:pt x="15759" y="164145"/>
                  </a:lnTo>
                  <a:lnTo>
                    <a:pt x="34393" y="124873"/>
                  </a:lnTo>
                  <a:lnTo>
                    <a:pt x="59248" y="89688"/>
                  </a:lnTo>
                  <a:lnTo>
                    <a:pt x="89614" y="59301"/>
                  </a:lnTo>
                  <a:lnTo>
                    <a:pt x="124779" y="34426"/>
                  </a:lnTo>
                  <a:lnTo>
                    <a:pt x="164034" y="15775"/>
                  </a:lnTo>
                  <a:lnTo>
                    <a:pt x="206667" y="4062"/>
                  </a:lnTo>
                  <a:lnTo>
                    <a:pt x="251967" y="0"/>
                  </a:lnTo>
                  <a:lnTo>
                    <a:pt x="297268" y="4062"/>
                  </a:lnTo>
                  <a:lnTo>
                    <a:pt x="339901" y="15775"/>
                  </a:lnTo>
                  <a:lnTo>
                    <a:pt x="379156" y="34426"/>
                  </a:lnTo>
                  <a:lnTo>
                    <a:pt x="414321" y="59301"/>
                  </a:lnTo>
                  <a:lnTo>
                    <a:pt x="444687" y="89688"/>
                  </a:lnTo>
                  <a:lnTo>
                    <a:pt x="469542" y="124873"/>
                  </a:lnTo>
                  <a:lnTo>
                    <a:pt x="488176" y="164145"/>
                  </a:lnTo>
                  <a:lnTo>
                    <a:pt x="499877" y="206790"/>
                  </a:lnTo>
                  <a:lnTo>
                    <a:pt x="503936" y="252095"/>
                  </a:lnTo>
                  <a:lnTo>
                    <a:pt x="499877" y="297395"/>
                  </a:lnTo>
                  <a:lnTo>
                    <a:pt x="488176" y="340028"/>
                  </a:lnTo>
                  <a:lnTo>
                    <a:pt x="469542" y="379283"/>
                  </a:lnTo>
                  <a:lnTo>
                    <a:pt x="444687" y="414448"/>
                  </a:lnTo>
                  <a:lnTo>
                    <a:pt x="414321" y="444814"/>
                  </a:lnTo>
                  <a:lnTo>
                    <a:pt x="379156" y="469669"/>
                  </a:lnTo>
                  <a:lnTo>
                    <a:pt x="339901" y="488303"/>
                  </a:lnTo>
                  <a:lnTo>
                    <a:pt x="297268" y="500004"/>
                  </a:lnTo>
                  <a:lnTo>
                    <a:pt x="251967" y="504063"/>
                  </a:lnTo>
                  <a:lnTo>
                    <a:pt x="206667" y="500004"/>
                  </a:lnTo>
                  <a:lnTo>
                    <a:pt x="164034" y="488303"/>
                  </a:lnTo>
                  <a:lnTo>
                    <a:pt x="124779" y="469669"/>
                  </a:lnTo>
                  <a:lnTo>
                    <a:pt x="89614" y="444814"/>
                  </a:lnTo>
                  <a:lnTo>
                    <a:pt x="59248" y="414448"/>
                  </a:lnTo>
                  <a:lnTo>
                    <a:pt x="34393" y="379283"/>
                  </a:lnTo>
                  <a:lnTo>
                    <a:pt x="15759" y="340028"/>
                  </a:lnTo>
                  <a:lnTo>
                    <a:pt x="4058" y="297395"/>
                  </a:lnTo>
                  <a:lnTo>
                    <a:pt x="0" y="252095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1674" y="1750937"/>
              <a:ext cx="230313" cy="3722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867" y="3944111"/>
              <a:ext cx="3649979" cy="22829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75055" y="4066349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597885" y="1670292"/>
            <a:ext cx="3612515" cy="2312035"/>
            <a:chOff x="4597885" y="1670292"/>
            <a:chExt cx="3612515" cy="231203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7885" y="1670292"/>
              <a:ext cx="3611948" cy="23119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615307" y="1924303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780534" y="1964817"/>
            <a:ext cx="283400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Fortalecer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AP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como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gestora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de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cronicidad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puerta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entrada </a:t>
            </a:r>
            <a:r>
              <a:rPr sz="1400" b="1" dirty="0">
                <a:latin typeface="Arial"/>
                <a:cs typeface="Arial"/>
              </a:rPr>
              <a:t>efectiva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sistema.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equipos multidisciplinares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incorporando </a:t>
            </a:r>
            <a:r>
              <a:rPr sz="1400" dirty="0">
                <a:latin typeface="Arial"/>
                <a:cs typeface="Arial"/>
              </a:rPr>
              <a:t>dimensión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social,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gestión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clínica </a:t>
            </a:r>
            <a:r>
              <a:rPr sz="1400" dirty="0">
                <a:latin typeface="Arial"/>
                <a:cs typeface="Arial"/>
              </a:rPr>
              <a:t>por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procesos.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Modificando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cupos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pacientes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función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determinantes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sociales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salud.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88764" y="1678939"/>
            <a:ext cx="3639820" cy="4453890"/>
            <a:chOff x="4588764" y="1678939"/>
            <a:chExt cx="3639820" cy="4453890"/>
          </a:xfrm>
        </p:grpSpPr>
        <p:sp>
          <p:nvSpPr>
            <p:cNvPr id="20" name="object 20"/>
            <p:cNvSpPr/>
            <p:nvPr/>
          </p:nvSpPr>
          <p:spPr>
            <a:xfrm>
              <a:off x="7642479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251968" y="0"/>
                  </a:moveTo>
                  <a:lnTo>
                    <a:pt x="206700" y="4062"/>
                  </a:lnTo>
                  <a:lnTo>
                    <a:pt x="164085" y="15775"/>
                  </a:lnTo>
                  <a:lnTo>
                    <a:pt x="124836" y="34426"/>
                  </a:lnTo>
                  <a:lnTo>
                    <a:pt x="89666" y="59301"/>
                  </a:lnTo>
                  <a:lnTo>
                    <a:pt x="59290" y="89688"/>
                  </a:lnTo>
                  <a:lnTo>
                    <a:pt x="34421" y="124873"/>
                  </a:lnTo>
                  <a:lnTo>
                    <a:pt x="15774" y="164145"/>
                  </a:lnTo>
                  <a:lnTo>
                    <a:pt x="4062" y="206790"/>
                  </a:lnTo>
                  <a:lnTo>
                    <a:pt x="0" y="252095"/>
                  </a:lnTo>
                  <a:lnTo>
                    <a:pt x="4062" y="297395"/>
                  </a:lnTo>
                  <a:lnTo>
                    <a:pt x="15774" y="340028"/>
                  </a:lnTo>
                  <a:lnTo>
                    <a:pt x="34421" y="379283"/>
                  </a:lnTo>
                  <a:lnTo>
                    <a:pt x="59290" y="414448"/>
                  </a:lnTo>
                  <a:lnTo>
                    <a:pt x="89666" y="444814"/>
                  </a:lnTo>
                  <a:lnTo>
                    <a:pt x="124836" y="469669"/>
                  </a:lnTo>
                  <a:lnTo>
                    <a:pt x="164085" y="488303"/>
                  </a:lnTo>
                  <a:lnTo>
                    <a:pt x="206700" y="500004"/>
                  </a:lnTo>
                  <a:lnTo>
                    <a:pt x="251968" y="504063"/>
                  </a:lnTo>
                  <a:lnTo>
                    <a:pt x="297272" y="500004"/>
                  </a:lnTo>
                  <a:lnTo>
                    <a:pt x="339917" y="488303"/>
                  </a:lnTo>
                  <a:lnTo>
                    <a:pt x="379189" y="469669"/>
                  </a:lnTo>
                  <a:lnTo>
                    <a:pt x="414374" y="444814"/>
                  </a:lnTo>
                  <a:lnTo>
                    <a:pt x="444761" y="414448"/>
                  </a:lnTo>
                  <a:lnTo>
                    <a:pt x="469636" y="379283"/>
                  </a:lnTo>
                  <a:lnTo>
                    <a:pt x="488287" y="340028"/>
                  </a:lnTo>
                  <a:lnTo>
                    <a:pt x="500000" y="297395"/>
                  </a:lnTo>
                  <a:lnTo>
                    <a:pt x="504063" y="252095"/>
                  </a:lnTo>
                  <a:lnTo>
                    <a:pt x="500000" y="206790"/>
                  </a:lnTo>
                  <a:lnTo>
                    <a:pt x="488287" y="164145"/>
                  </a:lnTo>
                  <a:lnTo>
                    <a:pt x="469636" y="124873"/>
                  </a:lnTo>
                  <a:lnTo>
                    <a:pt x="444761" y="89688"/>
                  </a:lnTo>
                  <a:lnTo>
                    <a:pt x="414374" y="59301"/>
                  </a:lnTo>
                  <a:lnTo>
                    <a:pt x="379189" y="34426"/>
                  </a:lnTo>
                  <a:lnTo>
                    <a:pt x="339917" y="15775"/>
                  </a:lnTo>
                  <a:lnTo>
                    <a:pt x="297272" y="4062"/>
                  </a:lnTo>
                  <a:lnTo>
                    <a:pt x="251968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42479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252095"/>
                  </a:moveTo>
                  <a:lnTo>
                    <a:pt x="4062" y="206790"/>
                  </a:lnTo>
                  <a:lnTo>
                    <a:pt x="15774" y="164145"/>
                  </a:lnTo>
                  <a:lnTo>
                    <a:pt x="34421" y="124873"/>
                  </a:lnTo>
                  <a:lnTo>
                    <a:pt x="59290" y="89688"/>
                  </a:lnTo>
                  <a:lnTo>
                    <a:pt x="89666" y="59301"/>
                  </a:lnTo>
                  <a:lnTo>
                    <a:pt x="124836" y="34426"/>
                  </a:lnTo>
                  <a:lnTo>
                    <a:pt x="164085" y="15775"/>
                  </a:lnTo>
                  <a:lnTo>
                    <a:pt x="206700" y="4062"/>
                  </a:lnTo>
                  <a:lnTo>
                    <a:pt x="251968" y="0"/>
                  </a:lnTo>
                  <a:lnTo>
                    <a:pt x="297272" y="4062"/>
                  </a:lnTo>
                  <a:lnTo>
                    <a:pt x="339917" y="15775"/>
                  </a:lnTo>
                  <a:lnTo>
                    <a:pt x="379189" y="34426"/>
                  </a:lnTo>
                  <a:lnTo>
                    <a:pt x="414374" y="59301"/>
                  </a:lnTo>
                  <a:lnTo>
                    <a:pt x="444761" y="89688"/>
                  </a:lnTo>
                  <a:lnTo>
                    <a:pt x="469636" y="124873"/>
                  </a:lnTo>
                  <a:lnTo>
                    <a:pt x="488287" y="164145"/>
                  </a:lnTo>
                  <a:lnTo>
                    <a:pt x="500000" y="206790"/>
                  </a:lnTo>
                  <a:lnTo>
                    <a:pt x="504063" y="252095"/>
                  </a:lnTo>
                  <a:lnTo>
                    <a:pt x="500000" y="297395"/>
                  </a:lnTo>
                  <a:lnTo>
                    <a:pt x="488287" y="340028"/>
                  </a:lnTo>
                  <a:lnTo>
                    <a:pt x="469636" y="379283"/>
                  </a:lnTo>
                  <a:lnTo>
                    <a:pt x="444761" y="414448"/>
                  </a:lnTo>
                  <a:lnTo>
                    <a:pt x="414374" y="444814"/>
                  </a:lnTo>
                  <a:lnTo>
                    <a:pt x="379189" y="469669"/>
                  </a:lnTo>
                  <a:lnTo>
                    <a:pt x="339917" y="488303"/>
                  </a:lnTo>
                  <a:lnTo>
                    <a:pt x="297272" y="500004"/>
                  </a:lnTo>
                  <a:lnTo>
                    <a:pt x="251968" y="504063"/>
                  </a:lnTo>
                  <a:lnTo>
                    <a:pt x="206700" y="500004"/>
                  </a:lnTo>
                  <a:lnTo>
                    <a:pt x="164085" y="488303"/>
                  </a:lnTo>
                  <a:lnTo>
                    <a:pt x="124836" y="469669"/>
                  </a:lnTo>
                  <a:lnTo>
                    <a:pt x="89666" y="444814"/>
                  </a:lnTo>
                  <a:lnTo>
                    <a:pt x="59290" y="414448"/>
                  </a:lnTo>
                  <a:lnTo>
                    <a:pt x="34421" y="379283"/>
                  </a:lnTo>
                  <a:lnTo>
                    <a:pt x="15774" y="340028"/>
                  </a:lnTo>
                  <a:lnTo>
                    <a:pt x="4062" y="297395"/>
                  </a:lnTo>
                  <a:lnTo>
                    <a:pt x="0" y="252095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1156" y="1750937"/>
              <a:ext cx="230313" cy="3722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88764" y="3944111"/>
              <a:ext cx="3639312" cy="218846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15307" y="4066349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337800" y="1670292"/>
            <a:ext cx="3601720" cy="2312035"/>
            <a:chOff x="8337800" y="1670292"/>
            <a:chExt cx="3601720" cy="2312035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37800" y="1670292"/>
              <a:ext cx="3601223" cy="231192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355457" y="1924303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521445" y="1964817"/>
            <a:ext cx="298577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Gestionar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forma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integral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las </a:t>
            </a:r>
            <a:r>
              <a:rPr sz="1400" b="1" dirty="0">
                <a:latin typeface="Arial"/>
                <a:cs typeface="Arial"/>
              </a:rPr>
              <a:t>listas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espera.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Soporte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tecnologías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permitan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planificación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inteligente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quirófanos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consultas.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Potenciación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canales </a:t>
            </a:r>
            <a:r>
              <a:rPr sz="1400" dirty="0">
                <a:latin typeface="Arial"/>
                <a:cs typeface="Arial"/>
              </a:rPr>
              <a:t>digitales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atender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demanda </a:t>
            </a:r>
            <a:r>
              <a:rPr sz="1400" dirty="0">
                <a:latin typeface="Arial"/>
                <a:cs typeface="Arial"/>
              </a:rPr>
              <a:t>poblacional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consultas,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zonas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escasez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profesionales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328659" y="1678939"/>
            <a:ext cx="3629025" cy="4453890"/>
            <a:chOff x="8328659" y="1678939"/>
            <a:chExt cx="3629025" cy="4453890"/>
          </a:xfrm>
        </p:grpSpPr>
        <p:sp>
          <p:nvSpPr>
            <p:cNvPr id="30" name="object 30"/>
            <p:cNvSpPr/>
            <p:nvPr/>
          </p:nvSpPr>
          <p:spPr>
            <a:xfrm>
              <a:off x="11371579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252095" y="0"/>
                  </a:moveTo>
                  <a:lnTo>
                    <a:pt x="206790" y="4062"/>
                  </a:lnTo>
                  <a:lnTo>
                    <a:pt x="164145" y="15775"/>
                  </a:lnTo>
                  <a:lnTo>
                    <a:pt x="124873" y="34426"/>
                  </a:lnTo>
                  <a:lnTo>
                    <a:pt x="89688" y="59301"/>
                  </a:lnTo>
                  <a:lnTo>
                    <a:pt x="59301" y="89688"/>
                  </a:lnTo>
                  <a:lnTo>
                    <a:pt x="34426" y="124873"/>
                  </a:lnTo>
                  <a:lnTo>
                    <a:pt x="15775" y="164145"/>
                  </a:lnTo>
                  <a:lnTo>
                    <a:pt x="4062" y="206790"/>
                  </a:lnTo>
                  <a:lnTo>
                    <a:pt x="0" y="252095"/>
                  </a:lnTo>
                  <a:lnTo>
                    <a:pt x="4062" y="297395"/>
                  </a:lnTo>
                  <a:lnTo>
                    <a:pt x="15775" y="340028"/>
                  </a:lnTo>
                  <a:lnTo>
                    <a:pt x="34426" y="379283"/>
                  </a:lnTo>
                  <a:lnTo>
                    <a:pt x="59301" y="414448"/>
                  </a:lnTo>
                  <a:lnTo>
                    <a:pt x="89688" y="444814"/>
                  </a:lnTo>
                  <a:lnTo>
                    <a:pt x="124873" y="469669"/>
                  </a:lnTo>
                  <a:lnTo>
                    <a:pt x="164145" y="488303"/>
                  </a:lnTo>
                  <a:lnTo>
                    <a:pt x="206790" y="500004"/>
                  </a:lnTo>
                  <a:lnTo>
                    <a:pt x="252095" y="504063"/>
                  </a:lnTo>
                  <a:lnTo>
                    <a:pt x="297362" y="500004"/>
                  </a:lnTo>
                  <a:lnTo>
                    <a:pt x="339977" y="488303"/>
                  </a:lnTo>
                  <a:lnTo>
                    <a:pt x="379226" y="469669"/>
                  </a:lnTo>
                  <a:lnTo>
                    <a:pt x="414396" y="444814"/>
                  </a:lnTo>
                  <a:lnTo>
                    <a:pt x="444772" y="414448"/>
                  </a:lnTo>
                  <a:lnTo>
                    <a:pt x="469641" y="379283"/>
                  </a:lnTo>
                  <a:lnTo>
                    <a:pt x="488288" y="340028"/>
                  </a:lnTo>
                  <a:lnTo>
                    <a:pt x="500000" y="297395"/>
                  </a:lnTo>
                  <a:lnTo>
                    <a:pt x="504063" y="252095"/>
                  </a:lnTo>
                  <a:lnTo>
                    <a:pt x="500000" y="206790"/>
                  </a:lnTo>
                  <a:lnTo>
                    <a:pt x="488288" y="164145"/>
                  </a:lnTo>
                  <a:lnTo>
                    <a:pt x="469641" y="124873"/>
                  </a:lnTo>
                  <a:lnTo>
                    <a:pt x="444772" y="89688"/>
                  </a:lnTo>
                  <a:lnTo>
                    <a:pt x="414396" y="59301"/>
                  </a:lnTo>
                  <a:lnTo>
                    <a:pt x="379226" y="34426"/>
                  </a:lnTo>
                  <a:lnTo>
                    <a:pt x="339977" y="15775"/>
                  </a:lnTo>
                  <a:lnTo>
                    <a:pt x="297362" y="4062"/>
                  </a:lnTo>
                  <a:lnTo>
                    <a:pt x="252095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371579" y="168528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252095"/>
                  </a:moveTo>
                  <a:lnTo>
                    <a:pt x="4062" y="206790"/>
                  </a:lnTo>
                  <a:lnTo>
                    <a:pt x="15775" y="164145"/>
                  </a:lnTo>
                  <a:lnTo>
                    <a:pt x="34426" y="124873"/>
                  </a:lnTo>
                  <a:lnTo>
                    <a:pt x="59301" y="89688"/>
                  </a:lnTo>
                  <a:lnTo>
                    <a:pt x="89688" y="59301"/>
                  </a:lnTo>
                  <a:lnTo>
                    <a:pt x="124873" y="34426"/>
                  </a:lnTo>
                  <a:lnTo>
                    <a:pt x="164145" y="15775"/>
                  </a:lnTo>
                  <a:lnTo>
                    <a:pt x="206790" y="4062"/>
                  </a:lnTo>
                  <a:lnTo>
                    <a:pt x="252095" y="0"/>
                  </a:lnTo>
                  <a:lnTo>
                    <a:pt x="297362" y="4062"/>
                  </a:lnTo>
                  <a:lnTo>
                    <a:pt x="339977" y="15775"/>
                  </a:lnTo>
                  <a:lnTo>
                    <a:pt x="379226" y="34426"/>
                  </a:lnTo>
                  <a:lnTo>
                    <a:pt x="414396" y="59301"/>
                  </a:lnTo>
                  <a:lnTo>
                    <a:pt x="444772" y="89688"/>
                  </a:lnTo>
                  <a:lnTo>
                    <a:pt x="469641" y="124873"/>
                  </a:lnTo>
                  <a:lnTo>
                    <a:pt x="488288" y="164145"/>
                  </a:lnTo>
                  <a:lnTo>
                    <a:pt x="500000" y="206790"/>
                  </a:lnTo>
                  <a:lnTo>
                    <a:pt x="504063" y="252095"/>
                  </a:lnTo>
                  <a:lnTo>
                    <a:pt x="500000" y="297395"/>
                  </a:lnTo>
                  <a:lnTo>
                    <a:pt x="488288" y="340028"/>
                  </a:lnTo>
                  <a:lnTo>
                    <a:pt x="469641" y="379283"/>
                  </a:lnTo>
                  <a:lnTo>
                    <a:pt x="444772" y="414448"/>
                  </a:lnTo>
                  <a:lnTo>
                    <a:pt x="414396" y="444814"/>
                  </a:lnTo>
                  <a:lnTo>
                    <a:pt x="379226" y="469669"/>
                  </a:lnTo>
                  <a:lnTo>
                    <a:pt x="339977" y="488303"/>
                  </a:lnTo>
                  <a:lnTo>
                    <a:pt x="297362" y="500004"/>
                  </a:lnTo>
                  <a:lnTo>
                    <a:pt x="252095" y="504063"/>
                  </a:lnTo>
                  <a:lnTo>
                    <a:pt x="206790" y="500004"/>
                  </a:lnTo>
                  <a:lnTo>
                    <a:pt x="164145" y="488303"/>
                  </a:lnTo>
                  <a:lnTo>
                    <a:pt x="124873" y="469669"/>
                  </a:lnTo>
                  <a:lnTo>
                    <a:pt x="89688" y="444814"/>
                  </a:lnTo>
                  <a:lnTo>
                    <a:pt x="59301" y="414448"/>
                  </a:lnTo>
                  <a:lnTo>
                    <a:pt x="34426" y="379283"/>
                  </a:lnTo>
                  <a:lnTo>
                    <a:pt x="15775" y="340028"/>
                  </a:lnTo>
                  <a:lnTo>
                    <a:pt x="4062" y="297395"/>
                  </a:lnTo>
                  <a:lnTo>
                    <a:pt x="0" y="252095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0257" y="1750937"/>
              <a:ext cx="230313" cy="3722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8659" y="3944111"/>
              <a:ext cx="3628644" cy="218846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355456" y="4066349"/>
              <a:ext cx="3268345" cy="1990725"/>
            </a:xfrm>
            <a:custGeom>
              <a:avLst/>
              <a:gdLst/>
              <a:ahLst/>
              <a:cxnLst/>
              <a:rect l="l" t="t" r="r" b="b"/>
              <a:pathLst>
                <a:path w="3268345" h="1990725">
                  <a:moveTo>
                    <a:pt x="3268091" y="0"/>
                  </a:moveTo>
                  <a:lnTo>
                    <a:pt x="0" y="0"/>
                  </a:lnTo>
                  <a:lnTo>
                    <a:pt x="0" y="1990725"/>
                  </a:lnTo>
                  <a:lnTo>
                    <a:pt x="3268091" y="1990725"/>
                  </a:lnTo>
                  <a:lnTo>
                    <a:pt x="3268091" y="0"/>
                  </a:lnTo>
                  <a:close/>
                </a:path>
              </a:pathLst>
            </a:custGeom>
            <a:solidFill>
              <a:srgbClr val="FBD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521445" y="4107307"/>
            <a:ext cx="280289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099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Colaboración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estratégica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con </a:t>
            </a:r>
            <a:r>
              <a:rPr sz="1400" b="1" spc="-10" dirty="0">
                <a:latin typeface="Arial"/>
                <a:cs typeface="Arial"/>
              </a:rPr>
              <a:t>proveedores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privados.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Arial"/>
                <a:cs typeface="Arial"/>
              </a:rPr>
              <a:t>Incorporando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acuerdos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estables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colaboración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reducir </a:t>
            </a:r>
            <a:r>
              <a:rPr sz="1400" dirty="0">
                <a:latin typeface="Arial"/>
                <a:cs typeface="Arial"/>
              </a:rPr>
              <a:t>las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listas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respuesta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demanda</a:t>
            </a:r>
            <a:r>
              <a:rPr sz="1400" spc="3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población </a:t>
            </a:r>
            <a:r>
              <a:rPr sz="1400" dirty="0">
                <a:latin typeface="Arial"/>
                <a:cs typeface="Arial"/>
              </a:rPr>
              <a:t>flotante,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mejorar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interoperabilidad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sistemas.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1365230" y="3970273"/>
            <a:ext cx="516890" cy="516890"/>
            <a:chOff x="11365230" y="3970273"/>
            <a:chExt cx="516890" cy="516890"/>
          </a:xfrm>
        </p:grpSpPr>
        <p:sp>
          <p:nvSpPr>
            <p:cNvPr id="37" name="object 37"/>
            <p:cNvSpPr/>
            <p:nvPr/>
          </p:nvSpPr>
          <p:spPr>
            <a:xfrm>
              <a:off x="11371580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252095" y="0"/>
                  </a:moveTo>
                  <a:lnTo>
                    <a:pt x="206790" y="4058"/>
                  </a:lnTo>
                  <a:lnTo>
                    <a:pt x="164145" y="15759"/>
                  </a:lnTo>
                  <a:lnTo>
                    <a:pt x="124873" y="34393"/>
                  </a:lnTo>
                  <a:lnTo>
                    <a:pt x="89688" y="59248"/>
                  </a:lnTo>
                  <a:lnTo>
                    <a:pt x="59301" y="89614"/>
                  </a:lnTo>
                  <a:lnTo>
                    <a:pt x="34426" y="124779"/>
                  </a:lnTo>
                  <a:lnTo>
                    <a:pt x="15775" y="164034"/>
                  </a:lnTo>
                  <a:lnTo>
                    <a:pt x="4062" y="206667"/>
                  </a:lnTo>
                  <a:lnTo>
                    <a:pt x="0" y="251968"/>
                  </a:lnTo>
                  <a:lnTo>
                    <a:pt x="4062" y="297268"/>
                  </a:lnTo>
                  <a:lnTo>
                    <a:pt x="15775" y="339901"/>
                  </a:lnTo>
                  <a:lnTo>
                    <a:pt x="34426" y="379156"/>
                  </a:lnTo>
                  <a:lnTo>
                    <a:pt x="59301" y="414321"/>
                  </a:lnTo>
                  <a:lnTo>
                    <a:pt x="89688" y="444687"/>
                  </a:lnTo>
                  <a:lnTo>
                    <a:pt x="124873" y="469542"/>
                  </a:lnTo>
                  <a:lnTo>
                    <a:pt x="164145" y="488176"/>
                  </a:lnTo>
                  <a:lnTo>
                    <a:pt x="206790" y="499877"/>
                  </a:lnTo>
                  <a:lnTo>
                    <a:pt x="252095" y="503936"/>
                  </a:lnTo>
                  <a:lnTo>
                    <a:pt x="297362" y="499877"/>
                  </a:lnTo>
                  <a:lnTo>
                    <a:pt x="339977" y="488176"/>
                  </a:lnTo>
                  <a:lnTo>
                    <a:pt x="379226" y="469542"/>
                  </a:lnTo>
                  <a:lnTo>
                    <a:pt x="414396" y="444687"/>
                  </a:lnTo>
                  <a:lnTo>
                    <a:pt x="444772" y="414321"/>
                  </a:lnTo>
                  <a:lnTo>
                    <a:pt x="469641" y="379156"/>
                  </a:lnTo>
                  <a:lnTo>
                    <a:pt x="488288" y="339901"/>
                  </a:lnTo>
                  <a:lnTo>
                    <a:pt x="500000" y="297268"/>
                  </a:lnTo>
                  <a:lnTo>
                    <a:pt x="504063" y="251968"/>
                  </a:lnTo>
                  <a:lnTo>
                    <a:pt x="500000" y="206667"/>
                  </a:lnTo>
                  <a:lnTo>
                    <a:pt x="488288" y="164034"/>
                  </a:lnTo>
                  <a:lnTo>
                    <a:pt x="469641" y="124779"/>
                  </a:lnTo>
                  <a:lnTo>
                    <a:pt x="444772" y="89614"/>
                  </a:lnTo>
                  <a:lnTo>
                    <a:pt x="414396" y="59248"/>
                  </a:lnTo>
                  <a:lnTo>
                    <a:pt x="379226" y="34393"/>
                  </a:lnTo>
                  <a:lnTo>
                    <a:pt x="339977" y="15759"/>
                  </a:lnTo>
                  <a:lnTo>
                    <a:pt x="297362" y="4058"/>
                  </a:lnTo>
                  <a:lnTo>
                    <a:pt x="252095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371580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251968"/>
                  </a:moveTo>
                  <a:lnTo>
                    <a:pt x="4062" y="206667"/>
                  </a:lnTo>
                  <a:lnTo>
                    <a:pt x="15775" y="164034"/>
                  </a:lnTo>
                  <a:lnTo>
                    <a:pt x="34426" y="124779"/>
                  </a:lnTo>
                  <a:lnTo>
                    <a:pt x="59301" y="89614"/>
                  </a:lnTo>
                  <a:lnTo>
                    <a:pt x="89688" y="59248"/>
                  </a:lnTo>
                  <a:lnTo>
                    <a:pt x="124873" y="34393"/>
                  </a:lnTo>
                  <a:lnTo>
                    <a:pt x="164145" y="15759"/>
                  </a:lnTo>
                  <a:lnTo>
                    <a:pt x="206790" y="4058"/>
                  </a:lnTo>
                  <a:lnTo>
                    <a:pt x="252095" y="0"/>
                  </a:lnTo>
                  <a:lnTo>
                    <a:pt x="297362" y="4058"/>
                  </a:lnTo>
                  <a:lnTo>
                    <a:pt x="339977" y="15759"/>
                  </a:lnTo>
                  <a:lnTo>
                    <a:pt x="379226" y="34393"/>
                  </a:lnTo>
                  <a:lnTo>
                    <a:pt x="414396" y="59248"/>
                  </a:lnTo>
                  <a:lnTo>
                    <a:pt x="444772" y="89614"/>
                  </a:lnTo>
                  <a:lnTo>
                    <a:pt x="469641" y="124779"/>
                  </a:lnTo>
                  <a:lnTo>
                    <a:pt x="488288" y="164034"/>
                  </a:lnTo>
                  <a:lnTo>
                    <a:pt x="500000" y="206667"/>
                  </a:lnTo>
                  <a:lnTo>
                    <a:pt x="504063" y="251968"/>
                  </a:lnTo>
                  <a:lnTo>
                    <a:pt x="500000" y="297268"/>
                  </a:lnTo>
                  <a:lnTo>
                    <a:pt x="488288" y="339901"/>
                  </a:lnTo>
                  <a:lnTo>
                    <a:pt x="469641" y="379156"/>
                  </a:lnTo>
                  <a:lnTo>
                    <a:pt x="444772" y="414321"/>
                  </a:lnTo>
                  <a:lnTo>
                    <a:pt x="414396" y="444687"/>
                  </a:lnTo>
                  <a:lnTo>
                    <a:pt x="379226" y="469542"/>
                  </a:lnTo>
                  <a:lnTo>
                    <a:pt x="339977" y="488176"/>
                  </a:lnTo>
                  <a:lnTo>
                    <a:pt x="297362" y="499877"/>
                  </a:lnTo>
                  <a:lnTo>
                    <a:pt x="252095" y="503936"/>
                  </a:lnTo>
                  <a:lnTo>
                    <a:pt x="206790" y="499877"/>
                  </a:lnTo>
                  <a:lnTo>
                    <a:pt x="164145" y="488176"/>
                  </a:lnTo>
                  <a:lnTo>
                    <a:pt x="124873" y="469542"/>
                  </a:lnTo>
                  <a:lnTo>
                    <a:pt x="89688" y="444687"/>
                  </a:lnTo>
                  <a:lnTo>
                    <a:pt x="59301" y="414321"/>
                  </a:lnTo>
                  <a:lnTo>
                    <a:pt x="34426" y="379156"/>
                  </a:lnTo>
                  <a:lnTo>
                    <a:pt x="15775" y="339901"/>
                  </a:lnTo>
                  <a:lnTo>
                    <a:pt x="4062" y="297268"/>
                  </a:lnTo>
                  <a:lnTo>
                    <a:pt x="0" y="25196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0257" y="4042144"/>
              <a:ext cx="230313" cy="37224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4780534" y="4107307"/>
            <a:ext cx="303149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Transformación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la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gestión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y </a:t>
            </a:r>
            <a:r>
              <a:rPr sz="1400" b="1" spc="-10" dirty="0">
                <a:latin typeface="Arial"/>
                <a:cs typeface="Arial"/>
              </a:rPr>
              <a:t>financiación.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Incorporando </a:t>
            </a:r>
            <a:r>
              <a:rPr sz="1400" dirty="0">
                <a:latin typeface="Arial"/>
                <a:cs typeface="Arial"/>
              </a:rPr>
              <a:t>indicadores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incentivos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función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resultados,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experiencia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paciente.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Y </a:t>
            </a:r>
            <a:r>
              <a:rPr sz="1400" dirty="0">
                <a:latin typeface="Arial"/>
                <a:cs typeface="Arial"/>
              </a:rPr>
              <a:t>orientación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presupuestos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una </a:t>
            </a:r>
            <a:r>
              <a:rPr sz="1400" dirty="0">
                <a:latin typeface="Arial"/>
                <a:cs typeface="Arial"/>
              </a:rPr>
              <a:t>mayor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capacidad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prevención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636129" y="3970273"/>
            <a:ext cx="516890" cy="516890"/>
            <a:chOff x="7636129" y="3970273"/>
            <a:chExt cx="516890" cy="516890"/>
          </a:xfrm>
        </p:grpSpPr>
        <p:sp>
          <p:nvSpPr>
            <p:cNvPr id="42" name="object 42"/>
            <p:cNvSpPr/>
            <p:nvPr/>
          </p:nvSpPr>
          <p:spPr>
            <a:xfrm>
              <a:off x="7642479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251968" y="0"/>
                  </a:moveTo>
                  <a:lnTo>
                    <a:pt x="206700" y="4058"/>
                  </a:lnTo>
                  <a:lnTo>
                    <a:pt x="164085" y="15759"/>
                  </a:lnTo>
                  <a:lnTo>
                    <a:pt x="124836" y="34393"/>
                  </a:lnTo>
                  <a:lnTo>
                    <a:pt x="89666" y="59248"/>
                  </a:lnTo>
                  <a:lnTo>
                    <a:pt x="59290" y="89614"/>
                  </a:lnTo>
                  <a:lnTo>
                    <a:pt x="34421" y="124779"/>
                  </a:lnTo>
                  <a:lnTo>
                    <a:pt x="15774" y="164034"/>
                  </a:lnTo>
                  <a:lnTo>
                    <a:pt x="4062" y="206667"/>
                  </a:lnTo>
                  <a:lnTo>
                    <a:pt x="0" y="251968"/>
                  </a:lnTo>
                  <a:lnTo>
                    <a:pt x="4062" y="297268"/>
                  </a:lnTo>
                  <a:lnTo>
                    <a:pt x="15774" y="339901"/>
                  </a:lnTo>
                  <a:lnTo>
                    <a:pt x="34421" y="379156"/>
                  </a:lnTo>
                  <a:lnTo>
                    <a:pt x="59290" y="414321"/>
                  </a:lnTo>
                  <a:lnTo>
                    <a:pt x="89666" y="444687"/>
                  </a:lnTo>
                  <a:lnTo>
                    <a:pt x="124836" y="469542"/>
                  </a:lnTo>
                  <a:lnTo>
                    <a:pt x="164085" y="488176"/>
                  </a:lnTo>
                  <a:lnTo>
                    <a:pt x="206700" y="499877"/>
                  </a:lnTo>
                  <a:lnTo>
                    <a:pt x="251968" y="503936"/>
                  </a:lnTo>
                  <a:lnTo>
                    <a:pt x="297272" y="499877"/>
                  </a:lnTo>
                  <a:lnTo>
                    <a:pt x="339917" y="488176"/>
                  </a:lnTo>
                  <a:lnTo>
                    <a:pt x="379189" y="469542"/>
                  </a:lnTo>
                  <a:lnTo>
                    <a:pt x="414374" y="444687"/>
                  </a:lnTo>
                  <a:lnTo>
                    <a:pt x="444761" y="414321"/>
                  </a:lnTo>
                  <a:lnTo>
                    <a:pt x="469636" y="379156"/>
                  </a:lnTo>
                  <a:lnTo>
                    <a:pt x="488287" y="339901"/>
                  </a:lnTo>
                  <a:lnTo>
                    <a:pt x="500000" y="297268"/>
                  </a:lnTo>
                  <a:lnTo>
                    <a:pt x="504063" y="251968"/>
                  </a:lnTo>
                  <a:lnTo>
                    <a:pt x="500000" y="206667"/>
                  </a:lnTo>
                  <a:lnTo>
                    <a:pt x="488287" y="164034"/>
                  </a:lnTo>
                  <a:lnTo>
                    <a:pt x="469636" y="124779"/>
                  </a:lnTo>
                  <a:lnTo>
                    <a:pt x="444761" y="89614"/>
                  </a:lnTo>
                  <a:lnTo>
                    <a:pt x="414374" y="59248"/>
                  </a:lnTo>
                  <a:lnTo>
                    <a:pt x="379189" y="34393"/>
                  </a:lnTo>
                  <a:lnTo>
                    <a:pt x="339917" y="15759"/>
                  </a:lnTo>
                  <a:lnTo>
                    <a:pt x="297272" y="4058"/>
                  </a:lnTo>
                  <a:lnTo>
                    <a:pt x="251968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42479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251968"/>
                  </a:moveTo>
                  <a:lnTo>
                    <a:pt x="4062" y="206667"/>
                  </a:lnTo>
                  <a:lnTo>
                    <a:pt x="15774" y="164034"/>
                  </a:lnTo>
                  <a:lnTo>
                    <a:pt x="34421" y="124779"/>
                  </a:lnTo>
                  <a:lnTo>
                    <a:pt x="59290" y="89614"/>
                  </a:lnTo>
                  <a:lnTo>
                    <a:pt x="89666" y="59248"/>
                  </a:lnTo>
                  <a:lnTo>
                    <a:pt x="124836" y="34393"/>
                  </a:lnTo>
                  <a:lnTo>
                    <a:pt x="164085" y="15759"/>
                  </a:lnTo>
                  <a:lnTo>
                    <a:pt x="206700" y="4058"/>
                  </a:lnTo>
                  <a:lnTo>
                    <a:pt x="251968" y="0"/>
                  </a:lnTo>
                  <a:lnTo>
                    <a:pt x="297272" y="4058"/>
                  </a:lnTo>
                  <a:lnTo>
                    <a:pt x="339917" y="15759"/>
                  </a:lnTo>
                  <a:lnTo>
                    <a:pt x="379189" y="34393"/>
                  </a:lnTo>
                  <a:lnTo>
                    <a:pt x="414374" y="59248"/>
                  </a:lnTo>
                  <a:lnTo>
                    <a:pt x="444761" y="89614"/>
                  </a:lnTo>
                  <a:lnTo>
                    <a:pt x="469636" y="124779"/>
                  </a:lnTo>
                  <a:lnTo>
                    <a:pt x="488287" y="164034"/>
                  </a:lnTo>
                  <a:lnTo>
                    <a:pt x="500000" y="206667"/>
                  </a:lnTo>
                  <a:lnTo>
                    <a:pt x="504063" y="251968"/>
                  </a:lnTo>
                  <a:lnTo>
                    <a:pt x="500000" y="297268"/>
                  </a:lnTo>
                  <a:lnTo>
                    <a:pt x="488287" y="339901"/>
                  </a:lnTo>
                  <a:lnTo>
                    <a:pt x="469636" y="379156"/>
                  </a:lnTo>
                  <a:lnTo>
                    <a:pt x="444761" y="414321"/>
                  </a:lnTo>
                  <a:lnTo>
                    <a:pt x="414374" y="444687"/>
                  </a:lnTo>
                  <a:lnTo>
                    <a:pt x="379189" y="469542"/>
                  </a:lnTo>
                  <a:lnTo>
                    <a:pt x="339917" y="488176"/>
                  </a:lnTo>
                  <a:lnTo>
                    <a:pt x="297272" y="499877"/>
                  </a:lnTo>
                  <a:lnTo>
                    <a:pt x="251968" y="503936"/>
                  </a:lnTo>
                  <a:lnTo>
                    <a:pt x="206700" y="499877"/>
                  </a:lnTo>
                  <a:lnTo>
                    <a:pt x="164085" y="488176"/>
                  </a:lnTo>
                  <a:lnTo>
                    <a:pt x="124836" y="469542"/>
                  </a:lnTo>
                  <a:lnTo>
                    <a:pt x="89666" y="444687"/>
                  </a:lnTo>
                  <a:lnTo>
                    <a:pt x="59290" y="414321"/>
                  </a:lnTo>
                  <a:lnTo>
                    <a:pt x="34421" y="379156"/>
                  </a:lnTo>
                  <a:lnTo>
                    <a:pt x="15774" y="339901"/>
                  </a:lnTo>
                  <a:lnTo>
                    <a:pt x="4062" y="297268"/>
                  </a:lnTo>
                  <a:lnTo>
                    <a:pt x="0" y="25196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1156" y="4042144"/>
              <a:ext cx="230313" cy="372249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040079" y="4107307"/>
            <a:ext cx="302323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Atraer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retener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talento.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Desarrollo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especifico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RRHH a</a:t>
            </a:r>
            <a:r>
              <a:rPr sz="1400" spc="-20" dirty="0">
                <a:latin typeface="Arial"/>
                <a:cs typeface="Arial"/>
              </a:rPr>
              <a:t> nivel </a:t>
            </a:r>
            <a:r>
              <a:rPr sz="1400" dirty="0">
                <a:latin typeface="Arial"/>
                <a:cs typeface="Arial"/>
              </a:rPr>
              <a:t>Andalucía,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permita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ordenar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forma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adecuada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profesionales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demanda.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Incluyendo </a:t>
            </a:r>
            <a:r>
              <a:rPr sz="1400" dirty="0">
                <a:latin typeface="Arial"/>
                <a:cs typeface="Arial"/>
              </a:rPr>
              <a:t>paquetes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incentivos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económicos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zonas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difícil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cobertura,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mejora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protocolos antiagresiones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906646" y="3970273"/>
            <a:ext cx="516890" cy="516890"/>
            <a:chOff x="3906646" y="3970273"/>
            <a:chExt cx="516890" cy="516890"/>
          </a:xfrm>
        </p:grpSpPr>
        <p:sp>
          <p:nvSpPr>
            <p:cNvPr id="47" name="object 47"/>
            <p:cNvSpPr/>
            <p:nvPr/>
          </p:nvSpPr>
          <p:spPr>
            <a:xfrm>
              <a:off x="3912996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251967" y="0"/>
                  </a:moveTo>
                  <a:lnTo>
                    <a:pt x="206667" y="4058"/>
                  </a:lnTo>
                  <a:lnTo>
                    <a:pt x="164034" y="15759"/>
                  </a:lnTo>
                  <a:lnTo>
                    <a:pt x="124779" y="34393"/>
                  </a:lnTo>
                  <a:lnTo>
                    <a:pt x="89614" y="59248"/>
                  </a:lnTo>
                  <a:lnTo>
                    <a:pt x="59248" y="89614"/>
                  </a:lnTo>
                  <a:lnTo>
                    <a:pt x="34393" y="124779"/>
                  </a:lnTo>
                  <a:lnTo>
                    <a:pt x="15759" y="164034"/>
                  </a:lnTo>
                  <a:lnTo>
                    <a:pt x="4058" y="206667"/>
                  </a:lnTo>
                  <a:lnTo>
                    <a:pt x="0" y="251968"/>
                  </a:lnTo>
                  <a:lnTo>
                    <a:pt x="4058" y="297268"/>
                  </a:lnTo>
                  <a:lnTo>
                    <a:pt x="15759" y="339901"/>
                  </a:lnTo>
                  <a:lnTo>
                    <a:pt x="34393" y="379156"/>
                  </a:lnTo>
                  <a:lnTo>
                    <a:pt x="59248" y="414321"/>
                  </a:lnTo>
                  <a:lnTo>
                    <a:pt x="89614" y="444687"/>
                  </a:lnTo>
                  <a:lnTo>
                    <a:pt x="124779" y="469542"/>
                  </a:lnTo>
                  <a:lnTo>
                    <a:pt x="164034" y="488176"/>
                  </a:lnTo>
                  <a:lnTo>
                    <a:pt x="206667" y="499877"/>
                  </a:lnTo>
                  <a:lnTo>
                    <a:pt x="251967" y="503936"/>
                  </a:lnTo>
                  <a:lnTo>
                    <a:pt x="297268" y="499877"/>
                  </a:lnTo>
                  <a:lnTo>
                    <a:pt x="339901" y="488176"/>
                  </a:lnTo>
                  <a:lnTo>
                    <a:pt x="379156" y="469542"/>
                  </a:lnTo>
                  <a:lnTo>
                    <a:pt x="414321" y="444687"/>
                  </a:lnTo>
                  <a:lnTo>
                    <a:pt x="444687" y="414321"/>
                  </a:lnTo>
                  <a:lnTo>
                    <a:pt x="469542" y="379156"/>
                  </a:lnTo>
                  <a:lnTo>
                    <a:pt x="488176" y="339901"/>
                  </a:lnTo>
                  <a:lnTo>
                    <a:pt x="499877" y="297268"/>
                  </a:lnTo>
                  <a:lnTo>
                    <a:pt x="503936" y="251968"/>
                  </a:lnTo>
                  <a:lnTo>
                    <a:pt x="499877" y="206667"/>
                  </a:lnTo>
                  <a:lnTo>
                    <a:pt x="488176" y="164034"/>
                  </a:lnTo>
                  <a:lnTo>
                    <a:pt x="469542" y="124779"/>
                  </a:lnTo>
                  <a:lnTo>
                    <a:pt x="444687" y="89614"/>
                  </a:lnTo>
                  <a:lnTo>
                    <a:pt x="414321" y="59248"/>
                  </a:lnTo>
                  <a:lnTo>
                    <a:pt x="379156" y="34393"/>
                  </a:lnTo>
                  <a:lnTo>
                    <a:pt x="339901" y="15759"/>
                  </a:lnTo>
                  <a:lnTo>
                    <a:pt x="297268" y="4058"/>
                  </a:lnTo>
                  <a:lnTo>
                    <a:pt x="251967" y="0"/>
                  </a:lnTo>
                  <a:close/>
                </a:path>
              </a:pathLst>
            </a:custGeom>
            <a:solidFill>
              <a:srgbClr val="F68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12996" y="39766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0" y="251968"/>
                  </a:moveTo>
                  <a:lnTo>
                    <a:pt x="4058" y="206667"/>
                  </a:lnTo>
                  <a:lnTo>
                    <a:pt x="15759" y="164034"/>
                  </a:lnTo>
                  <a:lnTo>
                    <a:pt x="34393" y="124779"/>
                  </a:lnTo>
                  <a:lnTo>
                    <a:pt x="59248" y="89614"/>
                  </a:lnTo>
                  <a:lnTo>
                    <a:pt x="89614" y="59248"/>
                  </a:lnTo>
                  <a:lnTo>
                    <a:pt x="124779" y="34393"/>
                  </a:lnTo>
                  <a:lnTo>
                    <a:pt x="164034" y="15759"/>
                  </a:lnTo>
                  <a:lnTo>
                    <a:pt x="206667" y="4058"/>
                  </a:lnTo>
                  <a:lnTo>
                    <a:pt x="251967" y="0"/>
                  </a:lnTo>
                  <a:lnTo>
                    <a:pt x="297268" y="4058"/>
                  </a:lnTo>
                  <a:lnTo>
                    <a:pt x="339901" y="15759"/>
                  </a:lnTo>
                  <a:lnTo>
                    <a:pt x="379156" y="34393"/>
                  </a:lnTo>
                  <a:lnTo>
                    <a:pt x="414321" y="59248"/>
                  </a:lnTo>
                  <a:lnTo>
                    <a:pt x="444687" y="89614"/>
                  </a:lnTo>
                  <a:lnTo>
                    <a:pt x="469542" y="124779"/>
                  </a:lnTo>
                  <a:lnTo>
                    <a:pt x="488176" y="164034"/>
                  </a:lnTo>
                  <a:lnTo>
                    <a:pt x="499877" y="206667"/>
                  </a:lnTo>
                  <a:lnTo>
                    <a:pt x="503936" y="251968"/>
                  </a:lnTo>
                  <a:lnTo>
                    <a:pt x="499877" y="297268"/>
                  </a:lnTo>
                  <a:lnTo>
                    <a:pt x="488176" y="339901"/>
                  </a:lnTo>
                  <a:lnTo>
                    <a:pt x="469542" y="379156"/>
                  </a:lnTo>
                  <a:lnTo>
                    <a:pt x="444687" y="414321"/>
                  </a:lnTo>
                  <a:lnTo>
                    <a:pt x="414321" y="444687"/>
                  </a:lnTo>
                  <a:lnTo>
                    <a:pt x="379156" y="469542"/>
                  </a:lnTo>
                  <a:lnTo>
                    <a:pt x="339901" y="488176"/>
                  </a:lnTo>
                  <a:lnTo>
                    <a:pt x="297268" y="499877"/>
                  </a:lnTo>
                  <a:lnTo>
                    <a:pt x="251967" y="503936"/>
                  </a:lnTo>
                  <a:lnTo>
                    <a:pt x="206667" y="499877"/>
                  </a:lnTo>
                  <a:lnTo>
                    <a:pt x="164034" y="488176"/>
                  </a:lnTo>
                  <a:lnTo>
                    <a:pt x="124779" y="469542"/>
                  </a:lnTo>
                  <a:lnTo>
                    <a:pt x="89614" y="444687"/>
                  </a:lnTo>
                  <a:lnTo>
                    <a:pt x="59248" y="414321"/>
                  </a:lnTo>
                  <a:lnTo>
                    <a:pt x="34393" y="379156"/>
                  </a:lnTo>
                  <a:lnTo>
                    <a:pt x="15759" y="339901"/>
                  </a:lnTo>
                  <a:lnTo>
                    <a:pt x="4058" y="297268"/>
                  </a:lnTo>
                  <a:lnTo>
                    <a:pt x="0" y="251968"/>
                  </a:lnTo>
                  <a:close/>
                </a:path>
              </a:pathLst>
            </a:custGeom>
            <a:ln w="12700">
              <a:solidFill>
                <a:srgbClr val="F68D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1674" y="4042144"/>
              <a:ext cx="230313" cy="372249"/>
            </a:xfrm>
            <a:prstGeom prst="rect">
              <a:avLst/>
            </a:prstGeom>
          </p:spPr>
        </p:pic>
      </p:grpSp>
      <p:sp>
        <p:nvSpPr>
          <p:cNvPr id="54" name="Rectángulo 53">
            <a:extLst>
              <a:ext uri="{FF2B5EF4-FFF2-40B4-BE49-F238E27FC236}">
                <a16:creationId xmlns:a16="http://schemas.microsoft.com/office/drawing/2014/main" id="{6D7A349F-1853-7D7F-30EC-9AC91902FC9E}"/>
              </a:ext>
            </a:extLst>
          </p:cNvPr>
          <p:cNvSpPr/>
          <p:nvPr/>
        </p:nvSpPr>
        <p:spPr>
          <a:xfrm>
            <a:off x="405765" y="6212841"/>
            <a:ext cx="661035" cy="492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object 5" descr="$PPTXTitle">
            <a:extLst>
              <a:ext uri="{FF2B5EF4-FFF2-40B4-BE49-F238E27FC236}">
                <a16:creationId xmlns:a16="http://schemas.microsoft.com/office/drawing/2014/main" id="{404AE629-9934-1E3F-19DE-5895F977DC8E}"/>
              </a:ext>
            </a:extLst>
          </p:cNvPr>
          <p:cNvSpPr txBox="1">
            <a:spLocks/>
          </p:cNvSpPr>
          <p:nvPr/>
        </p:nvSpPr>
        <p:spPr>
          <a:xfrm>
            <a:off x="390740" y="275005"/>
            <a:ext cx="105820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1" i="0">
                <a:solidFill>
                  <a:srgbClr val="585858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s-ES" sz="1100" dirty="0"/>
              <a:t>Diagnóstico Málaga</a:t>
            </a:r>
            <a:r>
              <a:rPr lang="es-ES" sz="1100" b="0" dirty="0"/>
              <a:t> | </a:t>
            </a:r>
            <a:r>
              <a:rPr lang="es-ES" sz="1100" dirty="0"/>
              <a:t>Datos, retos y propuestas para mejorar la atención sanitaria </a:t>
            </a:r>
          </a:p>
        </p:txBody>
      </p:sp>
      <p:sp>
        <p:nvSpPr>
          <p:cNvPr id="59" name="object 2" descr="$PPTXTitle">
            <a:extLst>
              <a:ext uri="{FF2B5EF4-FFF2-40B4-BE49-F238E27FC236}">
                <a16:creationId xmlns:a16="http://schemas.microsoft.com/office/drawing/2014/main" id="{7FDD2565-7A3A-9095-F7EB-16526E0D76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765" y="576843"/>
            <a:ext cx="7048500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04. Conclusiones del informe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942B76-CF47-0E07-734B-2542610BEEDD}"/>
              </a:ext>
            </a:extLst>
          </p:cNvPr>
          <p:cNvSpPr txBox="1"/>
          <p:nvPr/>
        </p:nvSpPr>
        <p:spPr>
          <a:xfrm>
            <a:off x="10972800" y="6235080"/>
            <a:ext cx="38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FA79F-5421-398E-B21B-3E10969DA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F52D7AE-ECD3-A737-068A-0D0B18902F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C101E557-D4BF-2022-FDEF-1BF4548A95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106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Análisis final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3E52515-0467-7344-A995-7A738500F40A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05</a:t>
            </a: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4387653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A0CE-2F73-6E2A-D1C2-C75080A6A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D5F4F8E-8A29-16F7-A708-4B51AD3A10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12EF6A86-6363-DAF5-0557-5DD39A9728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2116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Turno de preguntas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D66C015-E8EA-90E4-8DE8-7631D1939AEB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6600" b="1" spc="-150" dirty="0">
                <a:solidFill>
                  <a:srgbClr val="585858"/>
                </a:solidFill>
                <a:latin typeface="Arial Narrow"/>
                <a:cs typeface="Arial Narrow"/>
              </a:rPr>
              <a:t>06</a:t>
            </a: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324324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F37D-63AF-2F92-A13A-818ACAAD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4D919C6-5A8B-C8C9-39A4-ED204FC404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50A260CA-E14F-0734-9393-EE3092A0E8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238" y="2084273"/>
            <a:ext cx="6418962" cy="106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59"/>
              </a:lnSpc>
              <a:spcBef>
                <a:spcPts val="105"/>
              </a:spcBef>
            </a:pPr>
            <a:r>
              <a:rPr lang="es-ES" sz="8000" spc="-150" dirty="0"/>
              <a:t>Muchas gracias</a:t>
            </a:r>
            <a:endParaRPr sz="8000" spc="-15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8DEC3D3-F497-8928-29BE-B38B12941885}"/>
              </a:ext>
            </a:extLst>
          </p:cNvPr>
          <p:cNvSpPr txBox="1"/>
          <p:nvPr/>
        </p:nvSpPr>
        <p:spPr>
          <a:xfrm>
            <a:off x="1277238" y="980059"/>
            <a:ext cx="780162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6600" spc="-15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62643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5190</Words>
  <Application>Microsoft Office PowerPoint</Application>
  <PresentationFormat>Panorámica</PresentationFormat>
  <Paragraphs>587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4" baseType="lpstr">
      <vt:lpstr>Arial</vt:lpstr>
      <vt:lpstr>Arial Narrow</vt:lpstr>
      <vt:lpstr>Segoe UI</vt:lpstr>
      <vt:lpstr>Times New Roman</vt:lpstr>
      <vt:lpstr>Wingdings</vt:lpstr>
      <vt:lpstr>Office Theme</vt:lpstr>
      <vt:lpstr>Diagnóstico Málaga | Datos, retos y propuestas para mejorar la atención sanitaria </vt:lpstr>
      <vt:lpstr>Presentación de PowerPoint</vt:lpstr>
      <vt:lpstr>Presentación de PowerPoint</vt:lpstr>
      <vt:lpstr>Presentación de PowerPoint</vt:lpstr>
      <vt:lpstr>Dimensiones analizadas en el informe</vt:lpstr>
      <vt:lpstr>01. Dimensiones del informe</vt:lpstr>
      <vt:lpstr>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02. Puntos esenciales de las dimensiones</vt:lpstr>
      <vt:lpstr>Contraste con los expertos del sector</vt:lpstr>
      <vt:lpstr>03. Contraste con los expertos del sector</vt:lpstr>
      <vt:lpstr>03. Contraste con los expertos del sector</vt:lpstr>
      <vt:lpstr>03. Contraste con los expertos del sector</vt:lpstr>
      <vt:lpstr>03. Contraste con los expertos del sector</vt:lpstr>
      <vt:lpstr>03. Contraste con los expertos del sector</vt:lpstr>
      <vt:lpstr>03. Contraste con los expertos del sector</vt:lpstr>
      <vt:lpstr>Conclusiones del informe</vt:lpstr>
      <vt:lpstr>04. Conclusiones del informe</vt:lpstr>
      <vt:lpstr>04. Conclusiones del informe</vt:lpstr>
      <vt:lpstr>Análisis final</vt:lpstr>
      <vt:lpstr>Turno de preguntas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Opción 2 - Propuesta Horizontal A4</dc:title>
  <dc:creator>Rosli, Saifun</dc:creator>
  <cp:lastModifiedBy>Usuario 04</cp:lastModifiedBy>
  <cp:revision>7</cp:revision>
  <dcterms:created xsi:type="dcterms:W3CDTF">2026-08-17T08:54:38Z</dcterms:created>
  <dcterms:modified xsi:type="dcterms:W3CDTF">2026-09-21T09:24:12Z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2026-06-23T00:00:00Z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2026-08-17T00:00:00Z</vt:filetime>
  </property>
  <property fmtid="{D5CDD505-2E9C-101B-9397-08002B2CF9AE}" pid="5" name="Producer">
    <vt:lpwstr>Microsoft® PowerPoint® para Microsoft 365</vt:lpwstr>
  </property>
</Properties>
</file>